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media1.mp4" ContentType="video/unknown"/>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jpeg" ContentType="image/jpeg"/>
  <Override PartName="/ppt/notesSlides/notesSlide17.xml" ContentType="application/vnd.openxmlformats-officedocument.presentationml.notesSlide+xml"/>
  <Override PartName="/ppt/media/image3.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5.jpe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6.jpe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7.jpeg" ContentType="image/jpeg"/>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8.jpeg" ContentType="image/jpeg"/>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media/image9.jpeg" ContentType="image/jpeg"/>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media/image10.jpeg" ContentType="image/jpeg"/>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Welcome everyone to this week of makers and creators at campus north.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Margaret would have loved the features that are built into the microbit.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This is what it looks like. Buttons and display on the front. Reset button and connector port on the back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We will be using python for all our coding this week. Remind that it’s a good language to learn and many may have seen it already at school.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Today we are using a slightly different version of python to run on the microbit.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Remember punctuation and text is important!!!!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Flash button is most important. Downloads program to device. Watch yellow light blink while that happens. The program will start to run. Or will show an error if it can’t make sense of the program.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microbit errors will scroll across the screen. they can be a bit difficult to read but if you lose the thread of what it’s trying to tell you, you can hit the reset button and it will try again.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Where Scratch hid a lot of complexity behind snap together lego pieces, we</a:t>
            </a:r>
          </a:p>
          <a:p>
            <a:pPr/>
            <a:r>
              <a:t>are going to be writing closer to actual instructions. </a:t>
            </a:r>
          </a:p>
          <a:p>
            <a:pPr/>
          </a:p>
          <a:p>
            <a:pPr/>
            <a:r>
              <a:t>Where Scratch was interpreting our commands "live" and we could make changes that were instantly reflected in the behaviour of the program, Micro Python is a compiled language and follows a different lifecycle. We write code in text, we send the code down to the device where it is compiled into it's own internal representation, then the program executes. </a:t>
            </a:r>
          </a:p>
          <a:p>
            <a:pPr/>
          </a:p>
          <a:p>
            <a:pPr/>
            <a:r>
              <a:t>This is faster to run and only needs to be downloaded once for each version, but it's not as reactive and live as Scratch.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Plug cable into usb and plug other end into the port on the board. Don’t worry about touching it, you won’t get a shock and you won’t break anything.</a:t>
            </a:r>
          </a:p>
          <a:p>
            <a:pPr/>
          </a:p>
          <a:p>
            <a:pPr/>
            <a:r>
              <a:t>The lead gives the unit power so keep it connected at all times.</a:t>
            </a:r>
          </a:p>
          <a:p>
            <a:pPr/>
          </a:p>
          <a:p>
            <a:pPr/>
            <a:r>
              <a:t>Things to note - the display on one side. Two buttons left and right are a and b. The connector on the back and next to it a reset button. If everything is going wrong you can press that to restart your program.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Always need this as the first thing in the program, even if we forget to mention.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Today we will be learning about the microbit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We all are wearning paper badges but that is a bit old fashioned for a programming event. We should each make an electronic name badge…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Note opening and closing quotes come in pairs ‘ and “ are the same.</a:t>
            </a:r>
          </a:p>
          <a:p>
            <a:pPr/>
          </a:p>
          <a:p>
            <a:pPr/>
            <a:r>
              <a:t>be careful of spelling, case, punctuation and spacing (indenting) </a:t>
            </a:r>
          </a:p>
          <a:p>
            <a:pPr/>
          </a:p>
          <a:p>
            <a:pPr/>
            <a:r>
              <a:t>Flash and watch yellow light. Program starts immediately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Watch yellow button on the back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Change the name to your own and re-flash</a:t>
            </a:r>
          </a:p>
          <a:p>
            <a:pPr/>
            <a:r>
              <a:t>Variables! One thing to change and the rest of the program works for everyone.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Notice the age is a number. We can convert using the str function to change it to text.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Delays</a:t>
            </a:r>
          </a:p>
          <a:p>
            <a:pPr/>
            <a:r>
              <a:t>Pre-built images. List is quite long, try some different ones.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Notice indenting and does loop 3 times. Colon at the end of for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Notice indenting, colon and never comes back from this loop.</a:t>
            </a:r>
          </a:p>
          <a:p>
            <a:pPr/>
            <a:r>
              <a:t>True is a proper name, must be this case.</a:t>
            </a:r>
          </a:p>
          <a:p>
            <a:pPr/>
            <a:r>
              <a:t>Code put at the end of the loop never executes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Like in a mobile phone - knows about left, right, up down.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lvl1pPr>
              <a:lnSpc>
                <a:spcPct val="117999"/>
              </a:lnSpc>
            </a:lvl1pPr>
          </a:lstStyle>
          <a:p>
            <a:pPr/>
            <a:r>
              <a:t>Don’t try this - complicated - there is an easier way…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Friday project - think about what you would like to build.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using gestures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With gestures we can build a cyber pet. New tab, don’t forget the import statement at the top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Notice </a:t>
            </a:r>
            <a:r>
              <a:rPr b="1"/>
              <a:t>if</a:t>
            </a:r>
            <a:r>
              <a:t> and </a:t>
            </a:r>
            <a:r>
              <a:rPr b="1"/>
              <a:t>colon</a:t>
            </a:r>
            <a:r>
              <a:t> and else and colon</a:t>
            </a:r>
          </a:p>
          <a:p>
            <a:pPr/>
            <a:r>
              <a:t>Could also have elif:</a:t>
            </a:r>
          </a:p>
          <a:p>
            <a:pPr/>
            <a:r>
              <a:t># try ‘face up’ or ‘face down’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We can make our own images to show on the name badge or on the cyber pet.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lvl1pPr>
              <a:lnSpc>
                <a:spcPct val="117999"/>
              </a:lnSpc>
            </a:lvl1pPr>
          </a:lstStyle>
          <a:p>
            <a:pPr/>
            <a:r>
              <a:t>Custom images, brightness and shades of grey. Colons are important. Make your own picture.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Can do simple animation on the display in a number of different ways.</a:t>
            </a:r>
          </a:p>
          <a:p>
            <a:pPr/>
            <a:r>
              <a:t>Each frame is structured in a list to make it look like movement. We can do the same thing…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lnSpc>
                <a:spcPct val="117999"/>
              </a:lnSpc>
            </a:pPr>
            <a:r>
              <a:t>An example I made for my wife… list of images and display cycles through them, </a:t>
            </a:r>
            <a:r>
              <a:rPr b="1"/>
              <a:t>loop</a:t>
            </a:r>
            <a:r>
              <a:t> and delay between each </a:t>
            </a:r>
            <a:r>
              <a:rPr b="1"/>
              <a:t>frame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is_pressed vs was_pressed? timing</a:t>
            </a:r>
          </a:p>
          <a:p>
            <a:pPr/>
            <a:r>
              <a:t>Note extra indenting - two levels here.</a:t>
            </a:r>
          </a:p>
          <a:p>
            <a:pPr/>
          </a:p>
          <a:p>
            <a:pPr/>
            <a:r>
              <a:t>Plate spinning - sleep is there to let microbit process some background and look at the button events.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Including everything makes for big programs, need to be selective and use only what we need. Import</a:t>
            </a:r>
          </a:p>
          <a:p>
            <a:pPr/>
          </a:p>
          <a:p>
            <a:pPr/>
            <a:r>
              <a:t>Imports go at the top of our program before anything else.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lnSpc>
                <a:spcPct val="117999"/>
              </a:lnSpc>
            </a:pPr>
            <a:r>
              <a:t>Import random - not used otherwise - right at top, don’t forget import microbit.</a:t>
            </a:r>
          </a:p>
          <a:p>
            <a:pPr>
              <a:lnSpc>
                <a:spcPct val="117999"/>
              </a:lnSpc>
            </a:pPr>
          </a:p>
          <a:p>
            <a:pPr>
              <a:lnSpc>
                <a:spcPct val="117999"/>
              </a:lnSpc>
            </a:pPr>
            <a:r>
              <a:t>List, picks one of a list. [ in pairs ] list comma delimited. Can change content of words but without having to change the rest of the program.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your mentors for today - each say who you are and what you do and what your favourite bit of computer science is.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Now have all the knowledge you need to make a rps game.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lvl1pPr>
              <a:lnSpc>
                <a:spcPct val="117999"/>
              </a:lnSpc>
            </a:lvl1pPr>
          </a:lstStyle>
          <a:p>
            <a:pPr/>
            <a:r>
              <a:t>hints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lnSpc>
                <a:spcPct val="117999"/>
              </a:lnSpc>
            </a:pPr>
            <a:r>
              <a:t>Import random - not used otherwise</a:t>
            </a:r>
          </a:p>
          <a:p>
            <a:pPr>
              <a:lnSpc>
                <a:spcPct val="117999"/>
              </a:lnSpc>
            </a:pPr>
          </a:p>
          <a:p>
            <a:pPr>
              <a:lnSpc>
                <a:spcPct val="117999"/>
              </a:lnSpc>
            </a:pPr>
            <a:r>
              <a:t>List, picks one of a list. [ in pairs ] list comma delimited. Can change content of words but without having to change the rest of the program.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Radio is one of the most fun parts of the microbit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lnSpc>
                <a:spcPct val="117999"/>
              </a:lnSpc>
            </a:pPr>
            <a:r>
              <a:t>Radio is </a:t>
            </a:r>
            <a:r>
              <a:rPr b="1"/>
              <a:t>expensive</a:t>
            </a:r>
            <a:r>
              <a:t>, turn on when necessary. Send </a:t>
            </a:r>
            <a:r>
              <a:rPr b="1"/>
              <a:t>broadcasts</a:t>
            </a:r>
            <a:r>
              <a:t> to local area and receive receives from anyone. </a:t>
            </a:r>
            <a:r>
              <a:rPr b="1"/>
              <a:t>Must</a:t>
            </a:r>
            <a:r>
              <a:t> check message before using.</a:t>
            </a:r>
          </a:p>
          <a:p>
            <a:pPr>
              <a:lnSpc>
                <a:spcPct val="117999"/>
              </a:lnSpc>
            </a:pPr>
            <a:r>
              <a:t>Twitter!!!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r>
              <a:t>so we can make a simple version of twitter that will work just in this room.</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lnSpc>
                <a:spcPct val="117999"/>
              </a:lnSpc>
            </a:pPr>
            <a:r>
              <a:t>Radio is </a:t>
            </a:r>
            <a:r>
              <a:rPr b="1"/>
              <a:t>expensive</a:t>
            </a:r>
            <a:r>
              <a:t>, turn on when necessary. Send </a:t>
            </a:r>
            <a:r>
              <a:rPr b="1"/>
              <a:t>broadcasts</a:t>
            </a:r>
            <a:r>
              <a:t> to local area and receive receives from any one. </a:t>
            </a:r>
            <a:r>
              <a:rPr b="1"/>
              <a:t>Must</a:t>
            </a:r>
            <a:r>
              <a:t> check message before using.</a:t>
            </a:r>
          </a:p>
          <a:p>
            <a:pPr>
              <a:lnSpc>
                <a:spcPct val="117999"/>
              </a:lnSpc>
            </a:pPr>
            <a:r>
              <a:t>Twitter!!!</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We can put all we now know into making a racing game. Not cars, the display is so small we will be racing virtual fleas.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r>
              <a:t>Import first</a:t>
            </a:r>
          </a:p>
          <a:p>
            <a:pPr/>
            <a:r>
              <a:t>Model flea as a list of coordinates - x and y, starting at top left.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r>
              <a:t>Show flea at its current position.</a:t>
            </a:r>
          </a:p>
          <a:p>
            <a:pPr/>
            <a:r>
              <a:t>flea[0] is first thing in list - x, [1] is y value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Start at one end of the room and ask each delegate to say something about themselves. Important early on to get everyone talking.</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We can make the flea flash by turning the pixel on and off</a:t>
            </a:r>
          </a:p>
          <a:p>
            <a:pPr/>
            <a:r>
              <a:t>Change sleep values to make it faster or slower</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now let’s move it across the screen. </a:t>
            </a:r>
          </a:p>
          <a:p>
            <a:pPr/>
            <a:r>
              <a:t>Replace while with a range to give us four places to move to.</a:t>
            </a:r>
          </a:p>
          <a:p>
            <a:pPr/>
            <a:r>
              <a:t>Adjust sleep to change the speed.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Same thing happens all the time, would be nice to make it different every time.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Range has to be increased because we don’t move every time.</a:t>
            </a:r>
          </a:p>
          <a:p>
            <a:pPr/>
            <a:r>
              <a:t>Random randint 0, 1 gives us 50% chance.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There’s a problem with this code… </a:t>
            </a:r>
          </a:p>
          <a:p>
            <a:pPr/>
            <a:r>
              <a:t>Moving too far to the right means we move off the screen</a:t>
            </a:r>
          </a:p>
          <a:p>
            <a:pPr/>
            <a:r>
              <a:t>We need to keep it on the screen at the end.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Range has to be increased because we don’t move every time.</a:t>
            </a:r>
          </a:p>
          <a:p>
            <a:pPr/>
            <a:r>
              <a:t>Random randint 0, 1 gives us 50% chance.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A race with one flea isn’t much of a race, so let’s build a list of racers - with just our original flea for the time being. Let’s change the top code to this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And the while code to this…</a:t>
            </a:r>
          </a:p>
          <a:p>
            <a:pPr/>
          </a:p>
          <a:p>
            <a:pPr/>
            <a:r>
              <a:t>Note extra for loop for all runners and name change in rest of code.</a:t>
            </a:r>
          </a:p>
          <a:p>
            <a:pPr/>
            <a:r>
              <a:t>Be careful of extra indenting. Make sure sleep stays at original level otherwise raise will slow down!</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Now we are set up to add more flea racers to the list of runners (and don’t need to change any of the other code.</a:t>
            </a:r>
          </a:p>
          <a:p>
            <a:pPr/>
            <a:r>
              <a:t>Make sure each flea starts off at x = 0 but has a different value (0..5) for their y value - that way they all start off at the left and no one treads on anyone else.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How could we improve the game? Add cheating?</a:t>
            </a:r>
          </a:p>
          <a:p>
            <a:pPr/>
          </a:p>
          <a:p>
            <a:pPr/>
            <a:r>
              <a:t>Each flea could have an extra value which is their probability of moving.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This is a relatively new hardware platform - a tiny board (a bit like the raspberry pi) but</a:t>
            </a:r>
          </a:p>
          <a:p>
            <a:pPr/>
            <a:r>
              <a:t>with bluetooth, compass, tiny display, accelerometer.</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flea[2] is the probability. A low score means a higher likely hood of moving (and winning). 1/2 for alice compared to 1/10 for eleanour.</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What else could we do to improve the game?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Tomorrow we will be looking at building a minecraft app on the laptops.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Reusable chunks of code</a:t>
            </a:r>
          </a:p>
          <a:p>
            <a:pPr/>
            <a:r>
              <a:t>Must come first before being used so python sees them and puts them away</a:t>
            </a:r>
          </a:p>
          <a:p>
            <a:pPr/>
            <a:r>
              <a:t>Arguments</a:t>
            </a:r>
          </a:p>
          <a:p>
            <a:pPr/>
            <a:r>
              <a:t>Return values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t>Reusable chunks of code</a:t>
            </a:r>
          </a:p>
          <a:p>
            <a:pPr/>
            <a:r>
              <a:t>Arguments</a:t>
            </a:r>
          </a:p>
          <a:p>
            <a:pPr/>
            <a:r>
              <a:t>Return values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p>
            <a:pPr/>
            <a:r>
              <a:t>Reusable chunks of code</a:t>
            </a:r>
          </a:p>
          <a:p>
            <a:pPr/>
            <a:r>
              <a:t>Arguments</a:t>
            </a:r>
          </a:p>
          <a:p>
            <a:pPr/>
            <a:r>
              <a:t>Return values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bbc video only if nobody knows what we are talking about.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Margaret Hamilton - project lead for apollo guidance computer standing next to print out of the program.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microbit is more powerful than that computer and we don’t have to type out so much code.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7.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9.ti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0.tif"/></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1.tif"/></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2.tif"/></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6.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8.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9.jpe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8.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8.jpe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jpe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Makers…"/>
          <p:cNvSpPr txBox="1"/>
          <p:nvPr>
            <p:ph type="ctrTitle"/>
          </p:nvPr>
        </p:nvSpPr>
        <p:spPr>
          <a:xfrm>
            <a:off x="1270000" y="850720"/>
            <a:ext cx="10705859" cy="7835776"/>
          </a:xfrm>
          <a:prstGeom prst="rect">
            <a:avLst/>
          </a:prstGeom>
        </p:spPr>
        <p:txBody>
          <a:bodyPr/>
          <a:lstStyle/>
          <a:p>
            <a:pPr algn="l" defTabSz="549148">
              <a:defRPr sz="16920">
                <a:solidFill>
                  <a:srgbClr val="FF0063"/>
                </a:solidFill>
                <a:latin typeface="Yanone Kaffeesatz"/>
                <a:ea typeface="Yanone Kaffeesatz"/>
                <a:cs typeface="Yanone Kaffeesatz"/>
                <a:sym typeface="Yanone Kaffeesatz"/>
              </a:defRPr>
            </a:pPr>
            <a:r>
              <a:t>Makers </a:t>
            </a:r>
          </a:p>
          <a:p>
            <a:pPr algn="l" defTabSz="549148">
              <a:defRPr sz="16920">
                <a:solidFill>
                  <a:srgbClr val="FF0063"/>
                </a:solidFill>
                <a:latin typeface="Yanone Kaffeesatz"/>
                <a:ea typeface="Yanone Kaffeesatz"/>
                <a:cs typeface="Yanone Kaffeesatz"/>
                <a:sym typeface="Yanone Kaffeesatz"/>
              </a:defRPr>
            </a:pPr>
            <a:r>
              <a:rPr>
                <a:solidFill>
                  <a:srgbClr val="797979"/>
                </a:solidFill>
              </a:rPr>
              <a:t>and</a:t>
            </a:r>
            <a:r>
              <a:t> </a:t>
            </a:r>
          </a:p>
          <a:p>
            <a:pPr algn="l" defTabSz="549148">
              <a:defRPr sz="16920">
                <a:solidFill>
                  <a:srgbClr val="FF0063"/>
                </a:solidFill>
                <a:latin typeface="Yanone Kaffeesatz"/>
                <a:ea typeface="Yanone Kaffeesatz"/>
                <a:cs typeface="Yanone Kaffeesatz"/>
                <a:sym typeface="Yanone Kaffeesatz"/>
              </a:defRPr>
            </a:pPr>
            <a:r>
              <a:t>Creators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a:extLst/>
          </a:blip>
          <a:stretch>
            <a:fillRect/>
          </a:stretch>
        </p:blipFill>
        <p:spPr>
          <a:xfrm>
            <a:off x="8493890" y="-337337"/>
            <a:ext cx="4882476" cy="7323714"/>
          </a:xfrm>
          <a:prstGeom prst="rect">
            <a:avLst/>
          </a:prstGeom>
          <a:ln w="12700">
            <a:miter lim="400000"/>
          </a:ln>
        </p:spPr>
      </p:pic>
      <p:sp>
        <p:nvSpPr>
          <p:cNvPr id="165" name="Simple &amp;…"/>
          <p:cNvSpPr txBox="1"/>
          <p:nvPr>
            <p:ph type="title"/>
          </p:nvPr>
        </p:nvSpPr>
        <p:spPr>
          <a:xfrm>
            <a:off x="952500" y="444500"/>
            <a:ext cx="11099800" cy="8375711"/>
          </a:xfrm>
          <a:prstGeom prst="rect">
            <a:avLst/>
          </a:prstGeom>
        </p:spPr>
        <p:txBody>
          <a:bodyPr/>
          <a:lstStyle/>
          <a:p>
            <a:pPr algn="l">
              <a:defRPr sz="14400"/>
            </a:pPr>
            <a:r>
              <a:t>Simple &amp;</a:t>
            </a:r>
          </a:p>
          <a:p>
            <a:pPr algn="l">
              <a:defRPr sz="14400"/>
            </a:pPr>
            <a:r>
              <a:t>Creative &amp;</a:t>
            </a:r>
          </a:p>
          <a:p>
            <a:pPr algn="l">
              <a:defRPr sz="14400"/>
            </a:pPr>
            <a:r>
              <a:t>Complicated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Image" descr="Image"/>
          <p:cNvPicPr>
            <a:picLocks noChangeAspect="1"/>
          </p:cNvPicPr>
          <p:nvPr/>
        </p:nvPicPr>
        <p:blipFill>
          <a:blip r:embed="rId3">
            <a:extLst/>
          </a:blip>
          <a:stretch>
            <a:fillRect/>
          </a:stretch>
        </p:blipFill>
        <p:spPr>
          <a:xfrm>
            <a:off x="5024011" y="-1"/>
            <a:ext cx="8051942" cy="97536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3">
            <a:alphaModFix amt="88553"/>
            <a:extLst/>
          </a:blip>
          <a:stretch>
            <a:fillRect/>
          </a:stretch>
        </p:blipFill>
        <p:spPr>
          <a:xfrm>
            <a:off x="2427" y="-1"/>
            <a:ext cx="15605760" cy="9753601"/>
          </a:xfrm>
          <a:prstGeom prst="rect">
            <a:avLst/>
          </a:prstGeom>
          <a:ln w="12700">
            <a:miter lim="400000"/>
          </a:ln>
        </p:spPr>
      </p:pic>
      <p:sp>
        <p:nvSpPr>
          <p:cNvPr id="172" name="More powerful than…"/>
          <p:cNvSpPr txBox="1"/>
          <p:nvPr>
            <p:ph type="body" idx="1"/>
          </p:nvPr>
        </p:nvSpPr>
        <p:spPr>
          <a:xfrm>
            <a:off x="952500" y="638222"/>
            <a:ext cx="11099800" cy="6286501"/>
          </a:xfrm>
          <a:prstGeom prst="rect">
            <a:avLst/>
          </a:prstGeom>
        </p:spPr>
        <p:txBody>
          <a:bodyPr/>
          <a:lstStyle/>
          <a:p>
            <a:pPr marL="0" indent="0">
              <a:buSzTx/>
              <a:buNone/>
              <a:defRPr sz="6400">
                <a:solidFill>
                  <a:srgbClr val="FF0063"/>
                </a:solidFill>
              </a:defRPr>
            </a:pPr>
            <a:r>
              <a:t>More </a:t>
            </a:r>
            <a:r>
              <a:rPr b="1">
                <a:latin typeface="Helvetica"/>
                <a:ea typeface="Helvetica"/>
                <a:cs typeface="Helvetica"/>
                <a:sym typeface="Helvetica"/>
              </a:rPr>
              <a:t>powerful</a:t>
            </a:r>
            <a:r>
              <a:t> than </a:t>
            </a:r>
          </a:p>
          <a:p>
            <a:pPr marL="0" indent="0">
              <a:buSzTx/>
              <a:buNone/>
              <a:defRPr sz="6400">
                <a:solidFill>
                  <a:srgbClr val="FF0063"/>
                </a:solidFill>
              </a:defRPr>
            </a:pPr>
            <a:r>
              <a:t>the Apollo 11 </a:t>
            </a:r>
          </a:p>
          <a:p>
            <a:pPr marL="0" indent="0">
              <a:buSzTx/>
              <a:buNone/>
              <a:defRPr sz="6400">
                <a:solidFill>
                  <a:srgbClr val="FF0063"/>
                </a:solidFill>
              </a:defRPr>
            </a:pPr>
            <a:r>
              <a:t>computers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6" name="Image" descr="Image"/>
          <p:cNvPicPr>
            <a:picLocks noChangeAspect="1"/>
          </p:cNvPicPr>
          <p:nvPr/>
        </p:nvPicPr>
        <p:blipFill>
          <a:blip r:embed="rId3">
            <a:alphaModFix amt="50498"/>
            <a:extLst/>
          </a:blip>
          <a:stretch>
            <a:fillRect/>
          </a:stretch>
        </p:blipFill>
        <p:spPr>
          <a:xfrm>
            <a:off x="5024011" y="-1"/>
            <a:ext cx="8051942" cy="9753601"/>
          </a:xfrm>
          <a:prstGeom prst="rect">
            <a:avLst/>
          </a:prstGeom>
          <a:ln w="12700">
            <a:miter lim="400000"/>
          </a:ln>
        </p:spPr>
      </p:pic>
      <p:sp>
        <p:nvSpPr>
          <p:cNvPr id="177" name="Accelerometer…"/>
          <p:cNvSpPr txBox="1"/>
          <p:nvPr>
            <p:ph type="body" idx="1"/>
          </p:nvPr>
        </p:nvSpPr>
        <p:spPr>
          <a:xfrm>
            <a:off x="952500" y="1123476"/>
            <a:ext cx="11099800" cy="6286501"/>
          </a:xfrm>
          <a:prstGeom prst="rect">
            <a:avLst/>
          </a:prstGeom>
        </p:spPr>
        <p:txBody>
          <a:bodyPr/>
          <a:lstStyle/>
          <a:p>
            <a:pPr/>
            <a:r>
              <a:t>Accelerometer</a:t>
            </a:r>
          </a:p>
          <a:p>
            <a:pPr/>
            <a:r>
              <a:t>Display</a:t>
            </a:r>
          </a:p>
          <a:p>
            <a:pPr/>
            <a:r>
              <a:t>Digital IO</a:t>
            </a:r>
          </a:p>
          <a:p>
            <a:pPr/>
            <a:r>
              <a:t>Buttons</a:t>
            </a:r>
          </a:p>
          <a:p>
            <a:pPr/>
            <a:r>
              <a:t>Radio</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micro-bit-sheet.png" descr="micro-bit-sheet.png"/>
          <p:cNvPicPr>
            <a:picLocks noChangeAspect="1"/>
          </p:cNvPicPr>
          <p:nvPr/>
        </p:nvPicPr>
        <p:blipFill>
          <a:blip r:embed="rId3">
            <a:extLst/>
          </a:blip>
          <a:stretch>
            <a:fillRect/>
          </a:stretch>
        </p:blipFill>
        <p:spPr>
          <a:xfrm>
            <a:off x="-476601" y="953354"/>
            <a:ext cx="13859933" cy="779176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3">
            <a:extLst/>
          </a:blip>
          <a:stretch>
            <a:fillRect/>
          </a:stretch>
        </p:blipFill>
        <p:spPr>
          <a:xfrm>
            <a:off x="3068992" y="1443392"/>
            <a:ext cx="6866816" cy="6866816"/>
          </a:xfrm>
          <a:prstGeom prst="rect">
            <a:avLst/>
          </a:prstGeom>
          <a:ln w="12700">
            <a:miter lim="400000"/>
          </a:ln>
        </p:spPr>
      </p:pic>
      <p:sp>
        <p:nvSpPr>
          <p:cNvPr id="186" name="Beginner friendly…"/>
          <p:cNvSpPr txBox="1"/>
          <p:nvPr/>
        </p:nvSpPr>
        <p:spPr>
          <a:xfrm>
            <a:off x="749998" y="6861519"/>
            <a:ext cx="4166566" cy="283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Beginner friendly</a:t>
            </a:r>
          </a:p>
          <a:p>
            <a:pPr marL="444500" indent="-444500" algn="l">
              <a:buSzPct val="75000"/>
              <a:buChar char="•"/>
            </a:pPr>
            <a:r>
              <a:t>Text-based</a:t>
            </a:r>
          </a:p>
          <a:p>
            <a:pPr marL="444500" indent="-444500" algn="l">
              <a:buSzPct val="75000"/>
              <a:buChar char="•"/>
            </a:pPr>
            <a:r>
              <a:t>Simple syntax</a:t>
            </a:r>
          </a:p>
          <a:p>
            <a:pPr marL="444500" indent="-444500" algn="l">
              <a:buSzPct val="75000"/>
              <a:buChar char="•"/>
            </a:pPr>
            <a:r>
              <a:t>Interpreted</a:t>
            </a:r>
          </a:p>
        </p:txBody>
      </p:sp>
      <p:sp>
        <p:nvSpPr>
          <p:cNvPr id="187" name="python"/>
          <p:cNvSpPr txBox="1"/>
          <p:nvPr>
            <p:ph type="title"/>
          </p:nvPr>
        </p:nvSpPr>
        <p:spPr>
          <a:xfrm>
            <a:off x="1270000" y="-213922"/>
            <a:ext cx="10464800" cy="2341928"/>
          </a:xfrm>
          <a:prstGeom prst="rect">
            <a:avLst/>
          </a:prstGeom>
        </p:spPr>
        <p:txBody>
          <a:bodyPr anchor="b"/>
          <a:lstStyle>
            <a:lvl1pPr algn="r" defTabSz="473201">
              <a:defRPr sz="14580">
                <a:solidFill>
                  <a:srgbClr val="FF0063"/>
                </a:solidFill>
                <a:latin typeface="Yanone Kaffeesatz"/>
                <a:ea typeface="Yanone Kaffeesatz"/>
                <a:cs typeface="Yanone Kaffeesatz"/>
                <a:sym typeface="Yanone Kaffeesatz"/>
              </a:defRPr>
            </a:lvl1pPr>
          </a:lstStyle>
          <a:p>
            <a:pPr/>
            <a:r>
              <a:t>    python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3">
            <a:extLst/>
          </a:blip>
          <a:stretch>
            <a:fillRect/>
          </a:stretch>
        </p:blipFill>
        <p:spPr>
          <a:xfrm>
            <a:off x="3068992" y="1443392"/>
            <a:ext cx="6866816" cy="6866816"/>
          </a:xfrm>
          <a:prstGeom prst="rect">
            <a:avLst/>
          </a:prstGeom>
          <a:ln w="12700">
            <a:miter lim="400000"/>
          </a:ln>
        </p:spPr>
      </p:pic>
      <p:sp>
        <p:nvSpPr>
          <p:cNvPr id="192" name="Lighter…"/>
          <p:cNvSpPr txBox="1"/>
          <p:nvPr/>
        </p:nvSpPr>
        <p:spPr>
          <a:xfrm>
            <a:off x="749998" y="6945478"/>
            <a:ext cx="606394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Lighter</a:t>
            </a:r>
          </a:p>
          <a:p>
            <a:pPr marL="444500" indent="-444500" algn="l">
              <a:buSzPct val="75000"/>
              <a:buChar char="•"/>
            </a:pPr>
            <a:r>
              <a:t>Lower memory</a:t>
            </a:r>
          </a:p>
          <a:p>
            <a:pPr marL="444500" indent="-444500" algn="l">
              <a:buSzPct val="75000"/>
              <a:buChar char="•"/>
            </a:pPr>
            <a:r>
              <a:t>micro:bit-specific functions</a:t>
            </a:r>
          </a:p>
        </p:txBody>
      </p:sp>
      <p:sp>
        <p:nvSpPr>
          <p:cNvPr id="193" name="micro python"/>
          <p:cNvSpPr txBox="1"/>
          <p:nvPr>
            <p:ph type="title"/>
          </p:nvPr>
        </p:nvSpPr>
        <p:spPr>
          <a:xfrm>
            <a:off x="1270000" y="-894971"/>
            <a:ext cx="10464800" cy="3100127"/>
          </a:xfrm>
          <a:prstGeom prst="rect">
            <a:avLst/>
          </a:prstGeom>
        </p:spPr>
        <p:txBody>
          <a:bodyPr anchor="b"/>
          <a:lstStyle>
            <a:lvl1pPr>
              <a:defRPr sz="18000">
                <a:solidFill>
                  <a:srgbClr val="FF0063"/>
                </a:solidFill>
                <a:latin typeface="Yanone Kaffeesatz"/>
                <a:ea typeface="Yanone Kaffeesatz"/>
                <a:cs typeface="Yanone Kaffeesatz"/>
                <a:sym typeface="Yanone Kaffeesatz"/>
              </a:defRPr>
            </a:lvl1pPr>
          </a:lstStyle>
          <a:p>
            <a:pPr/>
            <a:r>
              <a:t>micro python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Image" descr="Image"/>
          <p:cNvPicPr>
            <a:picLocks noChangeAspect="1"/>
          </p:cNvPicPr>
          <p:nvPr/>
        </p:nvPicPr>
        <p:blipFill>
          <a:blip r:embed="rId3">
            <a:extLst/>
          </a:blip>
          <a:stretch>
            <a:fillRect/>
          </a:stretch>
        </p:blipFill>
        <p:spPr>
          <a:xfrm>
            <a:off x="3068992" y="1443392"/>
            <a:ext cx="6866816" cy="6866816"/>
          </a:xfrm>
          <a:prstGeom prst="rect">
            <a:avLst/>
          </a:prstGeom>
          <a:ln w="12700">
            <a:miter lim="400000"/>
          </a:ln>
        </p:spPr>
      </p:pic>
      <p:sp>
        <p:nvSpPr>
          <p:cNvPr id="198" name="Punctuation…"/>
          <p:cNvSpPr txBox="1"/>
          <p:nvPr/>
        </p:nvSpPr>
        <p:spPr>
          <a:xfrm>
            <a:off x="749998" y="6672428"/>
            <a:ext cx="3100376"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75000"/>
              <a:buChar char="•"/>
            </a:pPr>
            <a:r>
              <a:t>Punctuation</a:t>
            </a:r>
          </a:p>
          <a:p>
            <a:pPr marL="444500" indent="-444500" algn="l">
              <a:buSzPct val="75000"/>
              <a:buChar char="•"/>
            </a:pPr>
            <a:r>
              <a:t>Indenting</a:t>
            </a:r>
          </a:p>
          <a:p>
            <a:pPr marL="444500" indent="-444500" algn="l">
              <a:buSzPct val="75000"/>
              <a:buChar char="•"/>
            </a:pPr>
            <a:r>
              <a:t>Spacing</a:t>
            </a:r>
          </a:p>
          <a:p>
            <a:pPr marL="444500" indent="-444500" algn="l">
              <a:buSzPct val="75000"/>
              <a:buChar char="•"/>
            </a:pPr>
            <a:r>
              <a:t>Spelling</a:t>
            </a:r>
          </a:p>
        </p:txBody>
      </p:sp>
      <p:sp>
        <p:nvSpPr>
          <p:cNvPr id="199" name="micro punctuation"/>
          <p:cNvSpPr txBox="1"/>
          <p:nvPr>
            <p:ph type="title"/>
          </p:nvPr>
        </p:nvSpPr>
        <p:spPr>
          <a:xfrm>
            <a:off x="1270000" y="-894971"/>
            <a:ext cx="10464800" cy="3100127"/>
          </a:xfrm>
          <a:prstGeom prst="rect">
            <a:avLst/>
          </a:prstGeom>
        </p:spPr>
        <p:txBody>
          <a:bodyPr anchor="b"/>
          <a:lstStyle>
            <a:lvl1pPr defTabSz="473201">
              <a:defRPr sz="14580">
                <a:solidFill>
                  <a:srgbClr val="FF0063"/>
                </a:solidFill>
                <a:latin typeface="Yanone Kaffeesatz"/>
                <a:ea typeface="Yanone Kaffeesatz"/>
                <a:cs typeface="Yanone Kaffeesatz"/>
                <a:sym typeface="Yanone Kaffeesatz"/>
              </a:defRPr>
            </a:lvl1pPr>
          </a:lstStyle>
          <a:p>
            <a:pPr/>
            <a:r>
              <a:t>micro punctuation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Title"/>
          <p:cNvSpPr txBox="1"/>
          <p:nvPr>
            <p:ph type="title"/>
          </p:nvPr>
        </p:nvSpPr>
        <p:spPr>
          <a:prstGeom prst="rect">
            <a:avLst/>
          </a:prstGeom>
        </p:spPr>
        <p:txBody>
          <a:bodyPr/>
          <a:lstStyle/>
          <a:p>
            <a:pPr/>
          </a:p>
        </p:txBody>
      </p:sp>
      <p:sp>
        <p:nvSpPr>
          <p:cNvPr id="204" name="Body"/>
          <p:cNvSpPr txBox="1"/>
          <p:nvPr>
            <p:ph type="body" idx="1"/>
          </p:nvPr>
        </p:nvSpPr>
        <p:spPr>
          <a:prstGeom prst="rect">
            <a:avLst/>
          </a:prstGeom>
        </p:spPr>
        <p:txBody>
          <a:bodyPr/>
          <a:lstStyle/>
          <a:p>
            <a:pPr/>
          </a:p>
        </p:txBody>
      </p:sp>
      <p:pic>
        <p:nvPicPr>
          <p:cNvPr id="205" name="mu-editor.png" descr="mu-editor.png"/>
          <p:cNvPicPr>
            <a:picLocks noChangeAspect="1"/>
          </p:cNvPicPr>
          <p:nvPr/>
        </p:nvPicPr>
        <p:blipFill>
          <a:blip r:embed="rId3">
            <a:extLst/>
          </a:blip>
          <a:stretch>
            <a:fillRect/>
          </a:stretch>
        </p:blipFill>
        <p:spPr>
          <a:xfrm>
            <a:off x="469900" y="174776"/>
            <a:ext cx="12065000" cy="940404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micro:bit &amp; python"/>
          <p:cNvSpPr txBox="1"/>
          <p:nvPr>
            <p:ph type="title"/>
          </p:nvPr>
        </p:nvSpPr>
        <p:spPr>
          <a:prstGeom prst="rect">
            <a:avLst/>
          </a:prstGeom>
        </p:spPr>
        <p:txBody>
          <a:bodyPr/>
          <a:lstStyle/>
          <a:p>
            <a:pPr/>
            <a:r>
              <a:t>micro:bit &amp; python</a:t>
            </a:r>
          </a:p>
        </p:txBody>
      </p:sp>
      <p:sp>
        <p:nvSpPr>
          <p:cNvPr id="210" name="Dedicated processing…"/>
          <p:cNvSpPr txBox="1"/>
          <p:nvPr>
            <p:ph type="body" idx="1"/>
          </p:nvPr>
        </p:nvSpPr>
        <p:spPr>
          <a:prstGeom prst="rect">
            <a:avLst/>
          </a:prstGeom>
        </p:spPr>
        <p:txBody>
          <a:bodyPr/>
          <a:lstStyle/>
          <a:p>
            <a:pPr marL="444499" indent="-444499">
              <a:defRPr sz="4800"/>
            </a:pPr>
            <a:r>
              <a:t>Dedicated processing</a:t>
            </a:r>
          </a:p>
          <a:p>
            <a:pPr marL="444499" indent="-444499">
              <a:defRPr sz="4800"/>
            </a:pPr>
            <a:r>
              <a:t>Runs one program at a time - </a:t>
            </a:r>
            <a:r>
              <a:rPr b="1">
                <a:latin typeface="Helvetica"/>
                <a:ea typeface="Helvetica"/>
                <a:cs typeface="Helvetica"/>
                <a:sym typeface="Helvetica"/>
              </a:rPr>
              <a:t>yours</a:t>
            </a:r>
          </a:p>
          <a:p>
            <a:pPr marL="444499" indent="-444499">
              <a:defRPr sz="4800"/>
            </a:pPr>
            <a:r>
              <a:t>Runs code (mostly) top to bottom</a:t>
            </a:r>
          </a:p>
          <a:p>
            <a:pPr marL="444499" indent="-444499">
              <a:defRPr sz="4800"/>
            </a:pPr>
            <a:r>
              <a:t>Does </a:t>
            </a:r>
            <a:r>
              <a:rPr b="1">
                <a:latin typeface="Helvetica"/>
                <a:ea typeface="Helvetica"/>
                <a:cs typeface="Helvetica"/>
                <a:sym typeface="Helvetica"/>
              </a:rPr>
              <a:t>what</a:t>
            </a:r>
            <a:r>
              <a:t> you say, not what you </a:t>
            </a:r>
            <a:r>
              <a:rPr b="1">
                <a:latin typeface="Helvetica"/>
                <a:ea typeface="Helvetica"/>
                <a:cs typeface="Helvetica"/>
                <a:sym typeface="Helvetica"/>
              </a:rPr>
              <a:t>think</a:t>
            </a:r>
            <a:r>
              <a:t> you said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Monday"/>
          <p:cNvSpPr txBox="1"/>
          <p:nvPr>
            <p:ph type="ctrTitle"/>
          </p:nvPr>
        </p:nvSpPr>
        <p:spPr>
          <a:xfrm>
            <a:off x="1270000" y="850720"/>
            <a:ext cx="10705859" cy="7835776"/>
          </a:xfrm>
          <a:prstGeom prst="rect">
            <a:avLst/>
          </a:prstGeom>
        </p:spPr>
        <p:txBody>
          <a:bodyPr/>
          <a:lstStyle/>
          <a:p>
            <a:pPr algn="l" defTabSz="549148">
              <a:defRPr sz="16920">
                <a:solidFill>
                  <a:srgbClr val="FF0063"/>
                </a:solidFill>
                <a:latin typeface="Yanone Kaffeesatz"/>
                <a:ea typeface="Yanone Kaffeesatz"/>
                <a:cs typeface="Yanone Kaffeesatz"/>
                <a:sym typeface="Yanone Kaffeesatz"/>
              </a:defRPr>
            </a:pPr>
            <a:r>
              <a:t>Monday </a:t>
            </a:r>
          </a:p>
          <a:p>
            <a:pPr algn="l" defTabSz="549148">
              <a:defRPr sz="16920">
                <a:solidFill>
                  <a:srgbClr val="FF0063"/>
                </a:solidFill>
                <a:latin typeface="Yanone Kaffeesatz"/>
                <a:ea typeface="Yanone Kaffeesatz"/>
                <a:cs typeface="Yanone Kaffeesatz"/>
                <a:sym typeface="Yanone Kaffeesatz"/>
              </a:defRPr>
            </a:pPr>
          </a:p>
        </p:txBody>
      </p:sp>
      <p:pic>
        <p:nvPicPr>
          <p:cNvPr id="133" name="bbc-other-bbc-micro-bit-official-board-only-88342331406_x700.jpg" descr="bbc-other-bbc-micro-bit-official-board-only-88342331406_x700.jpg"/>
          <p:cNvPicPr>
            <a:picLocks noChangeAspect="1"/>
          </p:cNvPicPr>
          <p:nvPr/>
        </p:nvPicPr>
        <p:blipFill>
          <a:blip r:embed="rId3">
            <a:alphaModFix amt="49991"/>
            <a:extLst/>
          </a:blip>
          <a:srcRect l="1451" t="1160" r="20787" b="29538"/>
          <a:stretch>
            <a:fillRect/>
          </a:stretch>
        </p:blipFill>
        <p:spPr>
          <a:xfrm>
            <a:off x="6108498" y="3605590"/>
            <a:ext cx="6912933" cy="616081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2" name="columbo.jpg" descr="columbo.jpg"/>
          <p:cNvPicPr>
            <a:picLocks noChangeAspect="1"/>
          </p:cNvPicPr>
          <p:nvPr/>
        </p:nvPicPr>
        <p:blipFill>
          <a:blip r:embed="rId3">
            <a:alphaModFix amt="30000"/>
            <a:extLst/>
          </a:blip>
          <a:stretch>
            <a:fillRect/>
          </a:stretch>
        </p:blipFill>
        <p:spPr>
          <a:xfrm>
            <a:off x="-78207" y="-52304"/>
            <a:ext cx="13161214" cy="9858208"/>
          </a:xfrm>
          <a:prstGeom prst="rect">
            <a:avLst/>
          </a:prstGeom>
          <a:ln w="12700">
            <a:miter lim="400000"/>
          </a:ln>
        </p:spPr>
      </p:pic>
      <p:sp>
        <p:nvSpPr>
          <p:cNvPr id="213" name="Errors"/>
          <p:cNvSpPr txBox="1"/>
          <p:nvPr>
            <p:ph type="title"/>
          </p:nvPr>
        </p:nvSpPr>
        <p:spPr>
          <a:prstGeom prst="rect">
            <a:avLst/>
          </a:prstGeom>
        </p:spPr>
        <p:txBody>
          <a:bodyPr/>
          <a:lstStyle/>
          <a:p>
            <a:pPr/>
            <a:r>
              <a:t>Errors</a:t>
            </a:r>
          </a:p>
        </p:txBody>
      </p:sp>
      <p:sp>
        <p:nvSpPr>
          <p:cNvPr id="214" name="Python is interpreted…"/>
          <p:cNvSpPr txBox="1"/>
          <p:nvPr>
            <p:ph type="body" idx="1"/>
          </p:nvPr>
        </p:nvSpPr>
        <p:spPr>
          <a:xfrm>
            <a:off x="952500" y="2751080"/>
            <a:ext cx="11306317" cy="6346087"/>
          </a:xfrm>
          <a:prstGeom prst="rect">
            <a:avLst/>
          </a:prstGeom>
        </p:spPr>
        <p:txBody>
          <a:bodyPr/>
          <a:lstStyle/>
          <a:p>
            <a:pPr/>
            <a:r>
              <a:t>Python is </a:t>
            </a:r>
            <a:r>
              <a:rPr b="1">
                <a:latin typeface="Helvetica"/>
                <a:ea typeface="Helvetica"/>
                <a:cs typeface="Helvetica"/>
                <a:sym typeface="Helvetica"/>
              </a:rPr>
              <a:t>interpreted</a:t>
            </a:r>
            <a:endParaRPr b="1">
              <a:latin typeface="Helvetica"/>
              <a:ea typeface="Helvetica"/>
              <a:cs typeface="Helvetica"/>
              <a:sym typeface="Helvetica"/>
            </a:endParaRPr>
          </a:p>
          <a:p>
            <a:pPr/>
            <a:r>
              <a:t>Errors shown one by one</a:t>
            </a:r>
          </a:p>
          <a:p>
            <a:pPr/>
            <a:r>
              <a:t>Errors will scroll across the screen</a:t>
            </a:r>
          </a:p>
          <a:p>
            <a:pPr/>
            <a:r>
              <a:t>(Can be) hard to read on device</a:t>
            </a:r>
          </a:p>
          <a:p>
            <a:pPr/>
            <a:r>
              <a:t>Write them down (if you can)</a:t>
            </a:r>
          </a:p>
          <a:p>
            <a:pPr/>
            <a:r>
              <a:t>Use the </a:t>
            </a:r>
            <a:r>
              <a:rPr b="1">
                <a:latin typeface="Helvetica"/>
                <a:ea typeface="Helvetica"/>
                <a:cs typeface="Helvetica"/>
                <a:sym typeface="Helvetica"/>
              </a:rPr>
              <a:t>Reset</a:t>
            </a:r>
            <a:r>
              <a:t> button on the back</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Title"/>
          <p:cNvSpPr txBox="1"/>
          <p:nvPr>
            <p:ph type="title"/>
          </p:nvPr>
        </p:nvSpPr>
        <p:spPr>
          <a:prstGeom prst="rect">
            <a:avLst/>
          </a:prstGeom>
        </p:spPr>
        <p:txBody>
          <a:bodyPr/>
          <a:lstStyle/>
          <a:p>
            <a:pPr/>
          </a:p>
        </p:txBody>
      </p:sp>
      <p:sp>
        <p:nvSpPr>
          <p:cNvPr id="219" name="Body"/>
          <p:cNvSpPr txBox="1"/>
          <p:nvPr>
            <p:ph type="body" idx="1"/>
          </p:nvPr>
        </p:nvSpPr>
        <p:spPr>
          <a:prstGeom prst="rect">
            <a:avLst/>
          </a:prstGeom>
        </p:spPr>
        <p:txBody>
          <a:bodyPr/>
          <a:lstStyle/>
          <a:p>
            <a:pPr/>
          </a:p>
        </p:txBody>
      </p:sp>
      <p:pic>
        <p:nvPicPr>
          <p:cNvPr id="220" name="Image" descr="Image"/>
          <p:cNvPicPr>
            <a:picLocks noChangeAspect="1"/>
          </p:cNvPicPr>
          <p:nvPr/>
        </p:nvPicPr>
        <p:blipFill>
          <a:blip r:embed="rId2">
            <a:extLst/>
          </a:blip>
          <a:stretch>
            <a:fillRect/>
          </a:stretch>
        </p:blipFill>
        <p:spPr>
          <a:xfrm>
            <a:off x="-801469" y="-3513"/>
            <a:ext cx="14607738" cy="976062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2" name="slow-lambs.jpg" descr="slow-lambs.jpg"/>
          <p:cNvPicPr>
            <a:picLocks noChangeAspect="1"/>
          </p:cNvPicPr>
          <p:nvPr/>
        </p:nvPicPr>
        <p:blipFill>
          <a:blip r:embed="rId3">
            <a:alphaModFix amt="50000"/>
            <a:extLst/>
          </a:blip>
          <a:stretch>
            <a:fillRect/>
          </a:stretch>
        </p:blipFill>
        <p:spPr>
          <a:xfrm>
            <a:off x="-48566" y="-1538209"/>
            <a:ext cx="13101932" cy="12830018"/>
          </a:xfrm>
          <a:prstGeom prst="rect">
            <a:avLst/>
          </a:prstGeom>
          <a:ln w="12700">
            <a:miter lim="400000"/>
          </a:ln>
        </p:spPr>
      </p:pic>
      <p:sp>
        <p:nvSpPr>
          <p:cNvPr id="223" name="Our Process"/>
          <p:cNvSpPr txBox="1"/>
          <p:nvPr>
            <p:ph type="title"/>
          </p:nvPr>
        </p:nvSpPr>
        <p:spPr>
          <a:xfrm>
            <a:off x="-1917637" y="444500"/>
            <a:ext cx="11099801" cy="2159000"/>
          </a:xfrm>
          <a:prstGeom prst="rect">
            <a:avLst/>
          </a:prstGeom>
        </p:spPr>
        <p:txBody>
          <a:bodyPr/>
          <a:lstStyle/>
          <a:p>
            <a:pPr lvl="1">
              <a:defRPr b="1">
                <a:latin typeface="Helvetica"/>
                <a:ea typeface="Helvetica"/>
                <a:cs typeface="Helvetica"/>
                <a:sym typeface="Helvetica"/>
              </a:defRPr>
            </a:pPr>
            <a:r>
              <a:t>Our Process</a:t>
            </a:r>
          </a:p>
        </p:txBody>
      </p:sp>
      <p:sp>
        <p:nvSpPr>
          <p:cNvPr id="224" name="Write a little bit of code…"/>
          <p:cNvSpPr txBox="1"/>
          <p:nvPr>
            <p:ph type="body" idx="1"/>
          </p:nvPr>
        </p:nvSpPr>
        <p:spPr>
          <a:xfrm>
            <a:off x="6810185" y="4150813"/>
            <a:ext cx="11099801" cy="5226628"/>
          </a:xfrm>
          <a:prstGeom prst="rect">
            <a:avLst/>
          </a:prstGeom>
        </p:spPr>
        <p:txBody>
          <a:bodyPr/>
          <a:lstStyle/>
          <a:p>
            <a:pPr>
              <a:defRPr b="1">
                <a:latin typeface="Helvetica"/>
                <a:ea typeface="Helvetica"/>
                <a:cs typeface="Helvetica"/>
                <a:sym typeface="Helvetica"/>
              </a:defRPr>
            </a:pPr>
            <a:r>
              <a:t>Write a little bit of code</a:t>
            </a:r>
          </a:p>
          <a:p>
            <a:pPr>
              <a:defRPr b="1">
                <a:latin typeface="Helvetica"/>
                <a:ea typeface="Helvetica"/>
                <a:cs typeface="Helvetica"/>
                <a:sym typeface="Helvetica"/>
              </a:defRPr>
            </a:pPr>
            <a:r>
              <a:t>Download it (“Flash”)</a:t>
            </a:r>
          </a:p>
          <a:p>
            <a:pPr>
              <a:defRPr b="1">
                <a:latin typeface="Helvetica"/>
                <a:ea typeface="Helvetica"/>
                <a:cs typeface="Helvetica"/>
                <a:sym typeface="Helvetica"/>
              </a:defRPr>
            </a:pPr>
            <a:r>
              <a:t>See what it does</a:t>
            </a:r>
          </a:p>
          <a:p>
            <a:pPr>
              <a:defRPr b="1">
                <a:latin typeface="Helvetica"/>
                <a:ea typeface="Helvetica"/>
                <a:cs typeface="Helvetica"/>
                <a:sym typeface="Helvetica"/>
              </a:defRPr>
            </a:pPr>
            <a:r>
              <a:t>Repeat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3">
            <a:extLst/>
          </a:blip>
          <a:stretch>
            <a:fillRect/>
          </a:stretch>
        </p:blipFill>
        <p:spPr>
          <a:xfrm>
            <a:off x="964217" y="5701844"/>
            <a:ext cx="11446889" cy="4016983"/>
          </a:xfrm>
          <a:prstGeom prst="rect">
            <a:avLst/>
          </a:prstGeom>
          <a:ln w="12700">
            <a:miter lim="400000"/>
          </a:ln>
        </p:spPr>
      </p:pic>
      <p:sp>
        <p:nvSpPr>
          <p:cNvPr id="229" name="Let’s get connected"/>
          <p:cNvSpPr txBox="1"/>
          <p:nvPr>
            <p:ph type="title"/>
          </p:nvPr>
        </p:nvSpPr>
        <p:spPr>
          <a:xfrm>
            <a:off x="952500" y="3797300"/>
            <a:ext cx="11099800" cy="2159000"/>
          </a:xfrm>
          <a:prstGeom prst="rect">
            <a:avLst/>
          </a:prstGeom>
        </p:spPr>
        <p:txBody>
          <a:bodyPr/>
          <a:lstStyle/>
          <a:p>
            <a:pPr/>
            <a:r>
              <a:t>Let’s get connected</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Always"/>
          <p:cNvSpPr txBox="1"/>
          <p:nvPr>
            <p:ph type="title"/>
          </p:nvPr>
        </p:nvSpPr>
        <p:spPr>
          <a:xfrm>
            <a:off x="952500" y="917401"/>
            <a:ext cx="11099800" cy="2159001"/>
          </a:xfrm>
          <a:prstGeom prst="rect">
            <a:avLst/>
          </a:prstGeom>
        </p:spPr>
        <p:txBody>
          <a:bodyPr/>
          <a:lstStyle/>
          <a:p>
            <a:pPr/>
            <a:r>
              <a:t>Always</a:t>
            </a:r>
          </a:p>
        </p:txBody>
      </p:sp>
      <p:sp>
        <p:nvSpPr>
          <p:cNvPr id="234" name="from microbit import *"/>
          <p:cNvSpPr txBox="1"/>
          <p:nvPr/>
        </p:nvSpPr>
        <p:spPr>
          <a:xfrm>
            <a:off x="2253567" y="4470400"/>
            <a:ext cx="849766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E4E5E7"/>
        </a:solidFill>
      </p:bgPr>
    </p:bg>
    <p:spTree>
      <p:nvGrpSpPr>
        <p:cNvPr id="1" name=""/>
        <p:cNvGrpSpPr/>
        <p:nvPr/>
      </p:nvGrpSpPr>
      <p:grpSpPr>
        <a:xfrm>
          <a:off x="0" y="0"/>
          <a:ext cx="0" cy="0"/>
          <a:chOff x="0" y="0"/>
          <a:chExt cx="0" cy="0"/>
        </a:xfrm>
      </p:grpSpPr>
      <p:sp>
        <p:nvSpPr>
          <p:cNvPr id="238" name="Body"/>
          <p:cNvSpPr txBox="1"/>
          <p:nvPr>
            <p:ph type="body" idx="1"/>
          </p:nvPr>
        </p:nvSpPr>
        <p:spPr>
          <a:prstGeom prst="rect">
            <a:avLst/>
          </a:prstGeom>
        </p:spPr>
        <p:txBody>
          <a:bodyPr/>
          <a:lstStyle/>
          <a:p>
            <a:pPr/>
          </a:p>
        </p:txBody>
      </p:sp>
      <p:pic>
        <p:nvPicPr>
          <p:cNvPr id="239" name="blank-business-card-697059.jpg" descr="blank-business-card-697059.jpg"/>
          <p:cNvPicPr>
            <a:picLocks noChangeAspect="1"/>
          </p:cNvPicPr>
          <p:nvPr/>
        </p:nvPicPr>
        <p:blipFill>
          <a:blip r:embed="rId3">
            <a:extLst/>
          </a:blip>
          <a:stretch>
            <a:fillRect/>
          </a:stretch>
        </p:blipFill>
        <p:spPr>
          <a:xfrm>
            <a:off x="0" y="537531"/>
            <a:ext cx="13004800" cy="867853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Name Badge"/>
          <p:cNvSpPr txBox="1"/>
          <p:nvPr>
            <p:ph type="title"/>
          </p:nvPr>
        </p:nvSpPr>
        <p:spPr>
          <a:prstGeom prst="rect">
            <a:avLst/>
          </a:prstGeom>
        </p:spPr>
        <p:txBody>
          <a:bodyPr/>
          <a:lstStyle/>
          <a:p>
            <a:pPr/>
            <a:r>
              <a:t>Name Badge</a:t>
            </a:r>
          </a:p>
        </p:txBody>
      </p:sp>
      <p:sp>
        <p:nvSpPr>
          <p:cNvPr id="244" name="from microbit import *…"/>
          <p:cNvSpPr txBox="1"/>
          <p:nvPr/>
        </p:nvSpPr>
        <p:spPr>
          <a:xfrm>
            <a:off x="1872505" y="3759200"/>
            <a:ext cx="9259790"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display.scroll(‘hi')</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8" name="Image" descr="Image"/>
          <p:cNvPicPr>
            <a:picLocks noChangeAspect="1"/>
          </p:cNvPicPr>
          <p:nvPr/>
        </p:nvPicPr>
        <p:blipFill>
          <a:blip r:embed="rId3">
            <a:extLst/>
          </a:blip>
          <a:stretch>
            <a:fillRect/>
          </a:stretch>
        </p:blipFill>
        <p:spPr>
          <a:xfrm>
            <a:off x="-2148871" y="7370"/>
            <a:ext cx="17302542" cy="973886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Name Badge"/>
          <p:cNvSpPr txBox="1"/>
          <p:nvPr>
            <p:ph type="title"/>
          </p:nvPr>
        </p:nvSpPr>
        <p:spPr>
          <a:prstGeom prst="rect">
            <a:avLst/>
          </a:prstGeom>
        </p:spPr>
        <p:txBody>
          <a:bodyPr/>
          <a:lstStyle/>
          <a:p>
            <a:pPr/>
            <a:r>
              <a:t>Name Badge</a:t>
            </a:r>
          </a:p>
        </p:txBody>
      </p:sp>
      <p:sp>
        <p:nvSpPr>
          <p:cNvPr id="253" name="from microbit import *…"/>
          <p:cNvSpPr txBox="1"/>
          <p:nvPr/>
        </p:nvSpPr>
        <p:spPr>
          <a:xfrm>
            <a:off x="1872505" y="2336800"/>
            <a:ext cx="10402976" cy="508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solidFill>
                  <a:srgbClr val="919191"/>
                </a:solidFill>
                <a:latin typeface="Andale Mono"/>
                <a:ea typeface="Andale Mono"/>
                <a:cs typeface="Andale Mono"/>
                <a:sym typeface="Andale Mono"/>
              </a:defRPr>
            </a:pPr>
          </a:p>
          <a:p>
            <a:pPr algn="l">
              <a:defRPr sz="5000">
                <a:latin typeface="Andale Mono"/>
                <a:ea typeface="Andale Mono"/>
                <a:cs typeface="Andale Mono"/>
                <a:sym typeface="Andale Mono"/>
              </a:defRPr>
            </a:pPr>
            <a:r>
              <a:t>greeting = ‘hi my name is’</a:t>
            </a:r>
          </a:p>
          <a:p>
            <a:pPr algn="l">
              <a:defRPr sz="5000">
                <a:latin typeface="Andale Mono"/>
                <a:ea typeface="Andale Mono"/>
                <a:cs typeface="Andale Mono"/>
                <a:sym typeface="Andale Mono"/>
              </a:defRPr>
            </a:pPr>
            <a:r>
              <a:t>name = ‘chris’</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display.scroll(greeting)</a:t>
            </a:r>
          </a:p>
          <a:p>
            <a:pPr algn="l">
              <a:defRPr sz="5000">
                <a:latin typeface="Andale Mono"/>
                <a:ea typeface="Andale Mono"/>
                <a:cs typeface="Andale Mono"/>
                <a:sym typeface="Andale Mono"/>
              </a:defRPr>
            </a:pPr>
            <a:r>
              <a:t>display.scroll(name)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from microbit import *…"/>
          <p:cNvSpPr txBox="1"/>
          <p:nvPr/>
        </p:nvSpPr>
        <p:spPr>
          <a:xfrm>
            <a:off x="1098410" y="914400"/>
            <a:ext cx="11165100" cy="792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from</a:t>
            </a:r>
            <a:r>
              <a:t> microbit </a:t>
            </a:r>
            <a:r>
              <a:rPr>
                <a:solidFill>
                  <a:srgbClr val="FF0063"/>
                </a:solidFill>
              </a:rPr>
              <a:t>import</a:t>
            </a:r>
            <a:r>
              <a:t> * </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greeting = ‘hi’</a:t>
            </a:r>
          </a:p>
          <a:p>
            <a:pPr algn="l">
              <a:defRPr sz="5000">
                <a:latin typeface="Andale Mono"/>
                <a:ea typeface="Andale Mono"/>
                <a:cs typeface="Andale Mono"/>
                <a:sym typeface="Andale Mono"/>
              </a:defRPr>
            </a:pPr>
            <a:r>
              <a:t>name = ‘Chris’</a:t>
            </a:r>
          </a:p>
          <a:p>
            <a:pPr algn="l">
              <a:defRPr sz="5000">
                <a:latin typeface="Andale Mono"/>
                <a:ea typeface="Andale Mono"/>
                <a:cs typeface="Andale Mono"/>
                <a:sym typeface="Andale Mono"/>
              </a:defRPr>
            </a:pPr>
            <a:r>
              <a:t>age = 15</a:t>
            </a:r>
          </a:p>
          <a:p>
            <a:pPr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display.scroll(greeting)</a:t>
            </a:r>
          </a:p>
          <a:p>
            <a:pPr algn="l">
              <a:defRPr sz="5000">
                <a:latin typeface="Andale Mono"/>
                <a:ea typeface="Andale Mono"/>
                <a:cs typeface="Andale Mono"/>
                <a:sym typeface="Andale Mono"/>
              </a:defRPr>
            </a:pPr>
            <a:r>
              <a:t>display.scroll(“My name is”)</a:t>
            </a:r>
          </a:p>
          <a:p>
            <a:pPr algn="l">
              <a:defRPr sz="5000">
                <a:latin typeface="Andale Mono"/>
                <a:ea typeface="Andale Mono"/>
                <a:cs typeface="Andale Mono"/>
                <a:sym typeface="Andale Mono"/>
              </a:defRPr>
            </a:pPr>
            <a:r>
              <a:t>display.scroll(name)</a:t>
            </a:r>
          </a:p>
          <a:p>
            <a:pPr algn="l">
              <a:defRPr sz="5000">
                <a:latin typeface="Andale Mono"/>
                <a:ea typeface="Andale Mono"/>
                <a:cs typeface="Andale Mono"/>
                <a:sym typeface="Andale Mono"/>
              </a:defRPr>
            </a:pPr>
            <a:r>
              <a:t>display.scroll(“I am”)</a:t>
            </a:r>
          </a:p>
          <a:p>
            <a:pPr algn="l">
              <a:defRPr sz="5000">
                <a:latin typeface="Andale Mono"/>
                <a:ea typeface="Andale Mono"/>
                <a:cs typeface="Andale Mono"/>
                <a:sym typeface="Andale Mono"/>
              </a:defRPr>
            </a:pPr>
            <a:r>
              <a:t>display.scroll(</a:t>
            </a:r>
            <a:r>
              <a:rPr>
                <a:solidFill>
                  <a:srgbClr val="FF0063"/>
                </a:solidFill>
              </a:rPr>
              <a:t>str</a:t>
            </a:r>
            <a:r>
              <a:t>(age))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Why are we here?"/>
          <p:cNvSpPr txBox="1"/>
          <p:nvPr>
            <p:ph type="title"/>
          </p:nvPr>
        </p:nvSpPr>
        <p:spPr>
          <a:prstGeom prst="rect">
            <a:avLst/>
          </a:prstGeom>
        </p:spPr>
        <p:txBody>
          <a:bodyPr/>
          <a:lstStyle/>
          <a:p>
            <a:pPr/>
            <a:r>
              <a:t>Why are we here?</a:t>
            </a:r>
          </a:p>
        </p:txBody>
      </p:sp>
      <p:sp>
        <p:nvSpPr>
          <p:cNvPr id="138" name="Writing Code…"/>
          <p:cNvSpPr txBox="1"/>
          <p:nvPr>
            <p:ph type="body" idx="1"/>
          </p:nvPr>
        </p:nvSpPr>
        <p:spPr>
          <a:xfrm>
            <a:off x="952500" y="2609850"/>
            <a:ext cx="11099800" cy="6286500"/>
          </a:xfrm>
          <a:prstGeom prst="rect">
            <a:avLst/>
          </a:prstGeom>
        </p:spPr>
        <p:txBody>
          <a:bodyPr/>
          <a:lstStyle/>
          <a:p>
            <a:pPr marL="444499" indent="-444499">
              <a:defRPr sz="4800"/>
            </a:pPr>
            <a:r>
              <a:t>Writing </a:t>
            </a:r>
            <a:r>
              <a:rPr b="1">
                <a:latin typeface="Helvetica"/>
                <a:ea typeface="Helvetica"/>
                <a:cs typeface="Helvetica"/>
                <a:sym typeface="Helvetica"/>
              </a:rPr>
              <a:t>Code</a:t>
            </a:r>
          </a:p>
          <a:p>
            <a:pPr marL="444499" indent="-444499">
              <a:defRPr sz="4800"/>
            </a:pPr>
            <a:r>
              <a:t>Connecting </a:t>
            </a:r>
            <a:r>
              <a:rPr b="1">
                <a:latin typeface="Helvetica"/>
                <a:ea typeface="Helvetica"/>
                <a:cs typeface="Helvetica"/>
                <a:sym typeface="Helvetica"/>
              </a:rPr>
              <a:t>hardware</a:t>
            </a:r>
            <a:r>
              <a:t> and </a:t>
            </a:r>
            <a:r>
              <a:rPr b="1">
                <a:latin typeface="Helvetica"/>
                <a:ea typeface="Helvetica"/>
                <a:cs typeface="Helvetica"/>
                <a:sym typeface="Helvetica"/>
              </a:rPr>
              <a:t>software</a:t>
            </a:r>
          </a:p>
          <a:p>
            <a:pPr marL="444499" indent="-444499">
              <a:defRPr sz="4800"/>
            </a:pPr>
            <a:r>
              <a:t>Raspberry Pi and micro:bit</a:t>
            </a:r>
          </a:p>
          <a:p>
            <a:pPr marL="444499" indent="-444499">
              <a:defRPr sz="4800"/>
            </a:pPr>
            <a:r>
              <a:t>Minecraft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Name Badge"/>
          <p:cNvSpPr txBox="1"/>
          <p:nvPr>
            <p:ph type="title"/>
          </p:nvPr>
        </p:nvSpPr>
        <p:spPr>
          <a:prstGeom prst="rect">
            <a:avLst/>
          </a:prstGeom>
        </p:spPr>
        <p:txBody>
          <a:bodyPr/>
          <a:lstStyle/>
          <a:p>
            <a:pPr/>
            <a:r>
              <a:t>Name Badge</a:t>
            </a:r>
          </a:p>
        </p:txBody>
      </p:sp>
      <p:sp>
        <p:nvSpPr>
          <p:cNvPr id="262" name="display.show(Image.HAPPY)…"/>
          <p:cNvSpPr txBox="1"/>
          <p:nvPr/>
        </p:nvSpPr>
        <p:spPr>
          <a:xfrm>
            <a:off x="1491443" y="3759200"/>
            <a:ext cx="10021914"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t>display.show(Image.HAPPY)</a:t>
            </a:r>
          </a:p>
          <a:p>
            <a:pPr algn="l">
              <a:defRPr sz="5000">
                <a:latin typeface="Andale Mono"/>
                <a:ea typeface="Andale Mono"/>
                <a:cs typeface="Andale Mono"/>
                <a:sym typeface="Andale Mono"/>
              </a:defRPr>
            </a:pPr>
            <a:r>
              <a:rPr>
                <a:solidFill>
                  <a:srgbClr val="FF0063"/>
                </a:solidFill>
              </a:rPr>
              <a:t>sleep</a:t>
            </a:r>
            <a:r>
              <a:t>(5000)</a:t>
            </a:r>
          </a:p>
          <a:p>
            <a:pPr algn="l">
              <a:defRPr sz="5000">
                <a:latin typeface="Andale Mono"/>
                <a:ea typeface="Andale Mono"/>
                <a:cs typeface="Andale Mono"/>
                <a:sym typeface="Andale Mono"/>
              </a:defRPr>
            </a:pPr>
            <a:r>
              <a:t>display.show(Image.ASLEEP)</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A few times…"/>
          <p:cNvSpPr txBox="1"/>
          <p:nvPr>
            <p:ph type="title"/>
          </p:nvPr>
        </p:nvSpPr>
        <p:spPr>
          <a:prstGeom prst="rect">
            <a:avLst/>
          </a:prstGeom>
        </p:spPr>
        <p:txBody>
          <a:bodyPr/>
          <a:lstStyle/>
          <a:p>
            <a:pPr/>
            <a:r>
              <a:t>A few times…</a:t>
            </a:r>
          </a:p>
        </p:txBody>
      </p:sp>
      <p:sp>
        <p:nvSpPr>
          <p:cNvPr id="267" name="for times in range(0, 3):…"/>
          <p:cNvSpPr txBox="1"/>
          <p:nvPr/>
        </p:nvSpPr>
        <p:spPr>
          <a:xfrm>
            <a:off x="843712" y="3213100"/>
            <a:ext cx="11317375" cy="508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for</a:t>
            </a:r>
            <a:r>
              <a:t> times </a:t>
            </a:r>
            <a:r>
              <a:rPr>
                <a:solidFill>
                  <a:srgbClr val="FF0063"/>
                </a:solidFill>
              </a:rPr>
              <a:t>in</a:t>
            </a:r>
            <a:r>
              <a:t> range(0, 3):</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display.scroll(‘done’)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Forever"/>
          <p:cNvSpPr txBox="1"/>
          <p:nvPr>
            <p:ph type="title"/>
          </p:nvPr>
        </p:nvSpPr>
        <p:spPr>
          <a:prstGeom prst="rect">
            <a:avLst/>
          </a:prstGeom>
        </p:spPr>
        <p:txBody>
          <a:bodyPr/>
          <a:lstStyle/>
          <a:p>
            <a:pPr/>
            <a:r>
              <a:t>Forever</a:t>
            </a:r>
          </a:p>
        </p:txBody>
      </p:sp>
      <p:sp>
        <p:nvSpPr>
          <p:cNvPr id="272" name="while True:…"/>
          <p:cNvSpPr txBox="1"/>
          <p:nvPr/>
        </p:nvSpPr>
        <p:spPr>
          <a:xfrm>
            <a:off x="843712" y="3213100"/>
            <a:ext cx="11317375" cy="508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5000">
                <a:latin typeface="Andale Mono"/>
                <a:ea typeface="Andale Mono"/>
                <a:cs typeface="Andale Mono"/>
                <a:sym typeface="Andale Mono"/>
              </a:defRPr>
            </a:pPr>
            <a:r>
              <a:rPr>
                <a:solidFill>
                  <a:srgbClr val="FF0063"/>
                </a:solidFill>
              </a:rPr>
              <a:t>while</a:t>
            </a:r>
            <a:r>
              <a:t> True:</a:t>
            </a:r>
          </a:p>
          <a:p>
            <a:pPr lvl="4" algn="l">
              <a:defRPr sz="5000">
                <a:latin typeface="Andale Mono"/>
                <a:ea typeface="Andale Mono"/>
                <a:cs typeface="Andale Mono"/>
                <a:sym typeface="Andale Mono"/>
              </a:defRPr>
            </a:pPr>
            <a:r>
              <a:t>display.show(Image.HAPPY)</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r>
              <a:t>display.show(Image.ASLEEP)</a:t>
            </a:r>
          </a:p>
          <a:p>
            <a:pPr lvl="4" algn="l">
              <a:defRPr sz="5000">
                <a:latin typeface="Andale Mono"/>
                <a:ea typeface="Andale Mono"/>
                <a:cs typeface="Andale Mono"/>
                <a:sym typeface="Andale Mono"/>
              </a:defRPr>
            </a:pPr>
            <a:r>
              <a:t>sleep(1000)</a:t>
            </a:r>
          </a:p>
          <a:p>
            <a:pPr lvl="4" algn="l">
              <a:defRPr sz="5000">
                <a:latin typeface="Andale Mono"/>
                <a:ea typeface="Andale Mono"/>
                <a:cs typeface="Andale Mono"/>
                <a:sym typeface="Andale Mono"/>
              </a:defRPr>
            </a:pPr>
          </a:p>
          <a:p>
            <a:pPr algn="l">
              <a:defRPr sz="5000">
                <a:latin typeface="Andale Mono"/>
                <a:ea typeface="Andale Mono"/>
                <a:cs typeface="Andale Mono"/>
                <a:sym typeface="Andale Mono"/>
              </a:defRPr>
            </a:pPr>
            <a:r>
              <a:t>display.scroll(‘done’)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6" name="Image" descr="Image"/>
          <p:cNvPicPr>
            <a:picLocks noChangeAspect="1"/>
          </p:cNvPicPr>
          <p:nvPr/>
        </p:nvPicPr>
        <p:blipFill>
          <a:blip r:embed="rId3">
            <a:extLst/>
          </a:blip>
          <a:stretch>
            <a:fillRect/>
          </a:stretch>
        </p:blipFill>
        <p:spPr>
          <a:xfrm>
            <a:off x="-1755923" y="-518"/>
            <a:ext cx="17341577" cy="9754636"/>
          </a:xfrm>
          <a:prstGeom prst="rect">
            <a:avLst/>
          </a:prstGeom>
          <a:ln w="12700">
            <a:miter lim="400000"/>
          </a:ln>
        </p:spPr>
      </p:pic>
      <p:sp>
        <p:nvSpPr>
          <p:cNvPr id="277" name="Acclerometer"/>
          <p:cNvSpPr txBox="1"/>
          <p:nvPr>
            <p:ph type="title"/>
          </p:nvPr>
        </p:nvSpPr>
        <p:spPr>
          <a:xfrm>
            <a:off x="-1498032" y="7771"/>
            <a:ext cx="11099801" cy="2159001"/>
          </a:xfrm>
          <a:prstGeom prst="rect">
            <a:avLst/>
          </a:prstGeom>
        </p:spPr>
        <p:txBody>
          <a:bodyPr/>
          <a:lstStyle/>
          <a:p>
            <a:pPr/>
            <a:r>
              <a:t>Acclerometer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Cyber-Pet"/>
          <p:cNvSpPr txBox="1"/>
          <p:nvPr>
            <p:ph type="title"/>
          </p:nvPr>
        </p:nvSpPr>
        <p:spPr>
          <a:prstGeom prst="rect">
            <a:avLst/>
          </a:prstGeom>
        </p:spPr>
        <p:txBody>
          <a:bodyPr/>
          <a:lstStyle/>
          <a:p>
            <a:pPr/>
            <a:r>
              <a:t>Accelerometer</a:t>
            </a:r>
          </a:p>
        </p:txBody>
      </p:sp>
      <p:sp>
        <p:nvSpPr>
          <p:cNvPr id="282" name="from microbit import *…"/>
          <p:cNvSpPr txBox="1"/>
          <p:nvPr/>
        </p:nvSpPr>
        <p:spPr>
          <a:xfrm>
            <a:off x="1716270" y="3111499"/>
            <a:ext cx="9572260" cy="353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latin typeface="Andale Mono"/>
                <a:ea typeface="Andale Mono"/>
                <a:cs typeface="Andale Mono"/>
                <a:sym typeface="Andale Mono"/>
              </a:defRPr>
            </a:pPr>
            <a:r>
              <a:t>x_tilt = </a:t>
            </a:r>
            <a:r>
              <a:rPr>
                <a:solidFill>
                  <a:srgbClr val="FF0063"/>
                </a:solidFill>
              </a:rPr>
              <a:t>accelerometer.get_x</a:t>
            </a:r>
            <a:r>
              <a:t>()</a:t>
            </a:r>
            <a:endParaRPr sz="4100"/>
          </a:p>
          <a:p>
            <a:pPr algn="l">
              <a:defRPr sz="4000">
                <a:latin typeface="Andale Mono"/>
                <a:ea typeface="Andale Mono"/>
                <a:cs typeface="Andale Mono"/>
                <a:sym typeface="Andale Mono"/>
              </a:defRPr>
            </a:pPr>
            <a:r>
              <a:t>y_tilt = </a:t>
            </a:r>
            <a:r>
              <a:rPr>
                <a:solidFill>
                  <a:srgbClr val="FF0063"/>
                </a:solidFill>
              </a:rPr>
              <a:t>accelerometer.get_y</a:t>
            </a:r>
            <a:r>
              <a:t>()</a:t>
            </a:r>
            <a:endParaRPr sz="4100"/>
          </a:p>
          <a:p>
            <a:pPr algn="l">
              <a:defRPr sz="4000">
                <a:solidFill>
                  <a:srgbClr val="919191"/>
                </a:solidFill>
                <a:latin typeface="Andale Mono"/>
                <a:ea typeface="Andale Mono"/>
                <a:cs typeface="Andale Mono"/>
                <a:sym typeface="Andale Mono"/>
              </a:defRPr>
            </a:pPr>
          </a:p>
          <a:p>
            <a:pPr algn="l">
              <a:defRPr sz="4000">
                <a:latin typeface="Andale Mono"/>
                <a:ea typeface="Andale Mono"/>
                <a:cs typeface="Andale Mono"/>
                <a:sym typeface="Andale Mono"/>
              </a:defRPr>
            </a:pPr>
            <a:r>
              <a:t>display.scroll(</a:t>
            </a:r>
          </a:p>
          <a:p>
            <a:pPr algn="l">
              <a:defRPr sz="4000">
                <a:latin typeface="Andale Mono"/>
                <a:ea typeface="Andale Mono"/>
                <a:cs typeface="Andale Mono"/>
                <a:sym typeface="Andale Mono"/>
              </a:defRPr>
            </a:pPr>
            <a:r>
              <a:t>“x: “ + </a:t>
            </a:r>
            <a:r>
              <a:rPr>
                <a:solidFill>
                  <a:srgbClr val="FF0063"/>
                </a:solidFill>
              </a:rPr>
              <a:t>str</a:t>
            </a:r>
            <a:r>
              <a:t>(x_tilt) </a:t>
            </a:r>
          </a:p>
          <a:p>
            <a:pPr marL="493888" indent="-493888" algn="l">
              <a:buSzPct val="75000"/>
              <a:buChar char="+"/>
              <a:defRPr sz="4000">
                <a:latin typeface="Andale Mono"/>
                <a:ea typeface="Andale Mono"/>
                <a:cs typeface="Andale Mono"/>
                <a:sym typeface="Andale Mono"/>
              </a:defRPr>
            </a:pPr>
            <a:r>
              <a:t>“y: “ + </a:t>
            </a:r>
            <a:r>
              <a:rPr>
                <a:solidFill>
                  <a:srgbClr val="FF0063"/>
                </a:solidFill>
              </a:rPr>
              <a:t>str</a:t>
            </a:r>
            <a:r>
              <a:t>(y_tilt))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6" name="Image" descr="Image"/>
          <p:cNvPicPr>
            <a:picLocks noChangeAspect="1"/>
          </p:cNvPicPr>
          <p:nvPr/>
        </p:nvPicPr>
        <p:blipFill>
          <a:blip r:embed="rId3">
            <a:extLst/>
          </a:blip>
          <a:stretch>
            <a:fillRect/>
          </a:stretch>
        </p:blipFill>
        <p:spPr>
          <a:xfrm>
            <a:off x="1637244" y="-3846709"/>
            <a:ext cx="9730312" cy="1376028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0" name="tamagotchi.jpeg" descr="tamagotchi.jpeg"/>
          <p:cNvPicPr>
            <a:picLocks noChangeAspect="1"/>
          </p:cNvPicPr>
          <p:nvPr/>
        </p:nvPicPr>
        <p:blipFill>
          <a:blip r:embed="rId3">
            <a:extLst/>
          </a:blip>
          <a:stretch>
            <a:fillRect/>
          </a:stretch>
        </p:blipFill>
        <p:spPr>
          <a:xfrm>
            <a:off x="-2250013" y="-40944"/>
            <a:ext cx="17504826" cy="983548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Cyber-Pet"/>
          <p:cNvSpPr txBox="1"/>
          <p:nvPr>
            <p:ph type="title"/>
          </p:nvPr>
        </p:nvSpPr>
        <p:spPr>
          <a:prstGeom prst="rect">
            <a:avLst/>
          </a:prstGeom>
        </p:spPr>
        <p:txBody>
          <a:bodyPr/>
          <a:lstStyle/>
          <a:p>
            <a:pPr/>
            <a:r>
              <a:t>Cyber-Pet</a:t>
            </a:r>
          </a:p>
        </p:txBody>
      </p:sp>
      <p:sp>
        <p:nvSpPr>
          <p:cNvPr id="295" name="from microbit import *…"/>
          <p:cNvSpPr txBox="1"/>
          <p:nvPr/>
        </p:nvSpPr>
        <p:spPr>
          <a:xfrm>
            <a:off x="1201836" y="3416299"/>
            <a:ext cx="10555289" cy="467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200">
                <a:latin typeface="Andale Mono"/>
                <a:ea typeface="Andale Mono"/>
                <a:cs typeface="Andale Mono"/>
                <a:sym typeface="Andale Mono"/>
              </a:defRPr>
            </a:pPr>
            <a:r>
              <a:rPr>
                <a:solidFill>
                  <a:srgbClr val="FF0063"/>
                </a:solidFill>
              </a:rPr>
              <a:t>from</a:t>
            </a:r>
            <a:r>
              <a:t> microbit </a:t>
            </a:r>
            <a:r>
              <a:rPr>
                <a:solidFill>
                  <a:srgbClr val="FF0063"/>
                </a:solidFill>
              </a:rPr>
              <a:t>import</a:t>
            </a:r>
            <a:r>
              <a:t> *</a:t>
            </a:r>
          </a:p>
          <a:p>
            <a:pPr algn="l">
              <a:defRPr sz="3200">
                <a:solidFill>
                  <a:srgbClr val="A9A9A9"/>
                </a:solidFill>
                <a:latin typeface="Andale Mono"/>
                <a:ea typeface="Andale Mono"/>
                <a:cs typeface="Andale Mono"/>
                <a:sym typeface="Andale Mono"/>
              </a:defRPr>
            </a:pPr>
          </a:p>
          <a:p>
            <a:pPr algn="l">
              <a:defRPr sz="3200">
                <a:latin typeface="Andale Mono"/>
                <a:ea typeface="Andale Mono"/>
                <a:cs typeface="Andale Mono"/>
                <a:sym typeface="Andale Mono"/>
              </a:defRPr>
            </a:pPr>
            <a:r>
              <a:rPr>
                <a:solidFill>
                  <a:srgbClr val="FF0063"/>
                </a:solidFill>
              </a:rPr>
              <a:t>while</a:t>
            </a:r>
            <a:r>
              <a:t> True:</a:t>
            </a:r>
          </a:p>
          <a:p>
            <a:pPr algn="l">
              <a:defRPr sz="3200">
                <a:latin typeface="Andale Mono"/>
                <a:ea typeface="Andale Mono"/>
                <a:cs typeface="Andale Mono"/>
                <a:sym typeface="Andale Mono"/>
              </a:defRPr>
            </a:pPr>
          </a:p>
          <a:p>
            <a:pPr lvl="3" algn="l">
              <a:defRPr sz="3200">
                <a:latin typeface="Andale Mono"/>
                <a:ea typeface="Andale Mono"/>
                <a:cs typeface="Andale Mono"/>
                <a:sym typeface="Andale Mono"/>
              </a:defRPr>
            </a:pPr>
            <a:r>
              <a:t> </a:t>
            </a:r>
            <a:r>
              <a:rPr>
                <a:solidFill>
                  <a:srgbClr val="FF0063"/>
                </a:solidFill>
              </a:rPr>
              <a:t>if</a:t>
            </a:r>
            <a:r>
              <a:t> accelerometer.was_gesture("shake"):</a:t>
            </a:r>
          </a:p>
          <a:p>
            <a:pPr algn="l">
              <a:defRPr sz="3200">
                <a:latin typeface="Andale Mono"/>
                <a:ea typeface="Andale Mono"/>
                <a:cs typeface="Andale Mono"/>
                <a:sym typeface="Andale Mono"/>
              </a:defRPr>
            </a:pPr>
            <a:r>
              <a:t>        display.show(Image.HAPPY)</a:t>
            </a:r>
          </a:p>
          <a:p>
            <a:pPr algn="l">
              <a:defRPr sz="3200">
                <a:latin typeface="Andale Mono"/>
                <a:ea typeface="Andale Mono"/>
                <a:cs typeface="Andale Mono"/>
                <a:sym typeface="Andale Mono"/>
              </a:defRPr>
            </a:pPr>
            <a:r>
              <a:t>        sleep(5000)</a:t>
            </a:r>
          </a:p>
          <a:p>
            <a:pPr algn="l">
              <a:defRPr sz="3200">
                <a:latin typeface="Andale Mono"/>
                <a:ea typeface="Andale Mono"/>
                <a:cs typeface="Andale Mono"/>
                <a:sym typeface="Andale Mono"/>
              </a:defRPr>
            </a:pPr>
            <a:r>
              <a:t>    </a:t>
            </a:r>
            <a:r>
              <a:rPr>
                <a:solidFill>
                  <a:srgbClr val="FF0063"/>
                </a:solidFill>
              </a:rPr>
              <a:t>else</a:t>
            </a:r>
            <a:r>
              <a:t>:</a:t>
            </a:r>
          </a:p>
          <a:p>
            <a:pPr algn="l">
              <a:defRPr sz="3200">
                <a:latin typeface="Andale Mono"/>
                <a:ea typeface="Andale Mono"/>
                <a:cs typeface="Andale Mono"/>
                <a:sym typeface="Andale Mono"/>
              </a:defRPr>
            </a:pPr>
            <a:r>
              <a:t>        display.show(Image.ASLEEP)</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9" name="light-pattern.png" descr="light-pattern.png"/>
          <p:cNvPicPr>
            <a:picLocks noChangeAspect="1"/>
          </p:cNvPicPr>
          <p:nvPr/>
        </p:nvPicPr>
        <p:blipFill>
          <a:blip r:embed="rId3">
            <a:extLst/>
          </a:blip>
          <a:stretch>
            <a:fillRect/>
          </a:stretch>
        </p:blipFill>
        <p:spPr>
          <a:xfrm>
            <a:off x="2569167" y="1005801"/>
            <a:ext cx="7866466" cy="774199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Cyber-Pet"/>
          <p:cNvSpPr txBox="1"/>
          <p:nvPr>
            <p:ph type="title"/>
          </p:nvPr>
        </p:nvSpPr>
        <p:spPr>
          <a:prstGeom prst="rect">
            <a:avLst/>
          </a:prstGeom>
        </p:spPr>
        <p:txBody>
          <a:bodyPr/>
          <a:lstStyle/>
          <a:p>
            <a:pPr/>
            <a:r>
              <a:t>Your Image?</a:t>
            </a:r>
          </a:p>
        </p:txBody>
      </p:sp>
      <p:sp>
        <p:nvSpPr>
          <p:cNvPr id="304" name="from microbit import *…"/>
          <p:cNvSpPr txBox="1"/>
          <p:nvPr/>
        </p:nvSpPr>
        <p:spPr>
          <a:xfrm>
            <a:off x="3095615" y="3332137"/>
            <a:ext cx="6813570" cy="463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100">
                <a:latin typeface="Andale Mono"/>
                <a:ea typeface="Andale Mono"/>
                <a:cs typeface="Andale Mono"/>
                <a:sym typeface="Andale Mono"/>
              </a:defRPr>
            </a:pPr>
            <a:r>
              <a:t>smiley = </a:t>
            </a:r>
            <a:r>
              <a:rPr>
                <a:solidFill>
                  <a:srgbClr val="FF0063"/>
                </a:solidFill>
              </a:rPr>
              <a:t>Image</a:t>
            </a:r>
            <a:r>
              <a:t>(</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“0</a:t>
            </a:r>
            <a:r>
              <a:rPr>
                <a:solidFill>
                  <a:srgbClr val="FF0063"/>
                </a:solidFill>
              </a:rPr>
              <a:t>9</a:t>
            </a:r>
            <a:r>
              <a:t>0</a:t>
            </a:r>
            <a:r>
              <a:rPr>
                <a:solidFill>
                  <a:srgbClr val="FF0063"/>
                </a:solidFill>
              </a:rPr>
              <a:t>9</a:t>
            </a:r>
            <a:r>
              <a:t>0:”</a:t>
            </a:r>
          </a:p>
          <a:p>
            <a:pPr algn="l">
              <a:defRPr sz="4100">
                <a:latin typeface="Andale Mono"/>
                <a:ea typeface="Andale Mono"/>
                <a:cs typeface="Andale Mono"/>
                <a:sym typeface="Andale Mono"/>
              </a:defRPr>
            </a:pPr>
            <a:r>
              <a:t>            “00000:”</a:t>
            </a:r>
          </a:p>
          <a:p>
            <a:pPr algn="l">
              <a:defRPr sz="4100">
                <a:latin typeface="Andale Mono"/>
                <a:ea typeface="Andale Mono"/>
                <a:cs typeface="Andale Mono"/>
                <a:sym typeface="Andale Mono"/>
              </a:defRPr>
            </a:pPr>
            <a:r>
              <a:t>            “</a:t>
            </a:r>
            <a:r>
              <a:rPr>
                <a:solidFill>
                  <a:srgbClr val="FF0063"/>
                </a:solidFill>
              </a:rPr>
              <a:t>9</a:t>
            </a:r>
            <a:r>
              <a:t>000</a:t>
            </a:r>
            <a:r>
              <a:rPr>
                <a:solidFill>
                  <a:srgbClr val="FF0063"/>
                </a:solidFill>
              </a:rPr>
              <a:t>9</a:t>
            </a:r>
            <a:r>
              <a:t>:”</a:t>
            </a:r>
          </a:p>
          <a:p>
            <a:pPr algn="l">
              <a:defRPr sz="4100">
                <a:latin typeface="Andale Mono"/>
                <a:ea typeface="Andale Mono"/>
                <a:cs typeface="Andale Mono"/>
                <a:sym typeface="Andale Mono"/>
              </a:defRPr>
            </a:pPr>
            <a:r>
              <a:t>            “0</a:t>
            </a:r>
            <a:r>
              <a:rPr>
                <a:solidFill>
                  <a:srgbClr val="FF0063"/>
                </a:solidFill>
              </a:rPr>
              <a:t>999</a:t>
            </a:r>
            <a:r>
              <a:t>0”)</a:t>
            </a:r>
          </a:p>
          <a:p>
            <a:pPr algn="l">
              <a:defRPr sz="3200">
                <a:latin typeface="Andale Mono"/>
                <a:ea typeface="Andale Mono"/>
                <a:cs typeface="Andale Mono"/>
                <a:sym typeface="Andale Mono"/>
              </a:defRPr>
            </a:pPr>
          </a:p>
          <a:p>
            <a:pPr algn="l">
              <a:defRPr sz="4000">
                <a:solidFill>
                  <a:srgbClr val="FF0063"/>
                </a:solidFill>
                <a:latin typeface="Andale Mono"/>
                <a:ea typeface="Andale Mono"/>
                <a:cs typeface="Andale Mono"/>
                <a:sym typeface="Andale Mono"/>
              </a:defRPr>
            </a:pPr>
            <a:r>
              <a:t>display.show</a:t>
            </a:r>
            <a:r>
              <a:rPr>
                <a:solidFill>
                  <a:srgbClr val="000000"/>
                </a:solidFill>
              </a:rPr>
              <a:t>(</a:t>
            </a:r>
            <a:r>
              <a:rPr>
                <a:solidFill>
                  <a:srgbClr val="000000"/>
                </a:solidFill>
              </a:rPr>
              <a:t>smiley</a:t>
            </a:r>
            <a:r>
              <a:rPr>
                <a:solidFill>
                  <a:srgbClr val="000000"/>
                </a:solidFill>
              </a:rP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What would you…"/>
          <p:cNvSpPr txBox="1"/>
          <p:nvPr>
            <p:ph type="title"/>
          </p:nvPr>
        </p:nvSpPr>
        <p:spPr>
          <a:xfrm>
            <a:off x="952500" y="446616"/>
            <a:ext cx="11099800" cy="8860368"/>
          </a:xfrm>
          <a:prstGeom prst="rect">
            <a:avLst/>
          </a:prstGeom>
        </p:spPr>
        <p:txBody>
          <a:bodyPr/>
          <a:lstStyle/>
          <a:p>
            <a:pPr>
              <a:defRPr sz="10000"/>
            </a:pPr>
            <a:r>
              <a:t>What would </a:t>
            </a:r>
            <a:r>
              <a:rPr b="1">
                <a:latin typeface="Helvetica"/>
                <a:ea typeface="Helvetica"/>
                <a:cs typeface="Helvetica"/>
                <a:sym typeface="Helvetica"/>
              </a:rPr>
              <a:t>you</a:t>
            </a:r>
            <a:r>
              <a:t> </a:t>
            </a:r>
          </a:p>
          <a:p>
            <a:pPr>
              <a:defRPr sz="10000"/>
            </a:pPr>
            <a:r>
              <a:t>like to build?</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8" name="Image" descr="Image"/>
          <p:cNvPicPr>
            <a:picLocks noChangeAspect="1"/>
          </p:cNvPicPr>
          <p:nvPr/>
        </p:nvPicPr>
        <p:blipFill>
          <a:blip r:embed="rId3">
            <a:extLst/>
          </a:blip>
          <a:stretch>
            <a:fillRect/>
          </a:stretch>
        </p:blipFill>
        <p:spPr>
          <a:xfrm>
            <a:off x="85717" y="189435"/>
            <a:ext cx="12833366" cy="937473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from microbit import *…"/>
          <p:cNvSpPr txBox="1"/>
          <p:nvPr/>
        </p:nvSpPr>
        <p:spPr>
          <a:xfrm>
            <a:off x="434522" y="1753283"/>
            <a:ext cx="12689347" cy="657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FF0063"/>
                </a:solidFill>
                <a:latin typeface="Andale Mono"/>
                <a:ea typeface="Andale Mono"/>
                <a:cs typeface="Andale Mono"/>
                <a:sym typeface="Andale Mono"/>
              </a:defRPr>
            </a:pPr>
            <a:r>
              <a:t>from</a:t>
            </a:r>
            <a:r>
              <a:rPr>
                <a:solidFill>
                  <a:srgbClr val="000000"/>
                </a:solidFill>
              </a:rPr>
              <a:t> microbit </a:t>
            </a:r>
            <a:r>
              <a:t>import</a:t>
            </a:r>
            <a:r>
              <a:rPr>
                <a:solidFill>
                  <a:srgbClr val="000000"/>
                </a:solidFill>
              </a:rPr>
              <a:t> *</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small_heart = Image (“00000:05550:05650:05550:00000:")</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big_heart   = Image (“09090:99999:99999:09990:00900:")</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heartbeat = [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big_heart,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big_heart,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  small_heart </a:t>
            </a:r>
            <a:endParaRPr>
              <a:solidFill>
                <a:srgbClr val="000000"/>
              </a:solidFill>
            </a:endParaRPr>
          </a:p>
          <a:p>
            <a:pPr algn="l">
              <a:defRPr sz="3000">
                <a:solidFill>
                  <a:srgbClr val="FF0063"/>
                </a:solidFill>
                <a:latin typeface="Andale Mono"/>
                <a:ea typeface="Andale Mono"/>
                <a:cs typeface="Andale Mono"/>
                <a:sym typeface="Andale Mono"/>
              </a:defRPr>
            </a:pPr>
            <a:r>
              <a:rPr>
                <a:solidFill>
                  <a:srgbClr val="000000"/>
                </a:solidFill>
              </a:rPr>
              <a:t>]</a:t>
            </a:r>
            <a:endParaRPr>
              <a:solidFill>
                <a:srgbClr val="000000"/>
              </a:solidFill>
            </a:endParaRPr>
          </a:p>
          <a:p>
            <a:pPr algn="l">
              <a:defRPr sz="3000">
                <a:solidFill>
                  <a:srgbClr val="FF0063"/>
                </a:solidFill>
                <a:latin typeface="Andale Mono"/>
                <a:ea typeface="Andale Mono"/>
                <a:cs typeface="Andale Mono"/>
                <a:sym typeface="Andale Mono"/>
              </a:defRPr>
            </a:pPr>
            <a:endParaRPr>
              <a:solidFill>
                <a:srgbClr val="000000"/>
              </a:solidFill>
            </a:endParaRPr>
          </a:p>
          <a:p>
            <a:pPr algn="l">
              <a:defRPr sz="3000">
                <a:solidFill>
                  <a:srgbClr val="FF0063"/>
                </a:solidFill>
                <a:latin typeface="Andale Mono"/>
                <a:ea typeface="Andale Mono"/>
                <a:cs typeface="Andale Mono"/>
                <a:sym typeface="Andale Mono"/>
              </a:defRPr>
            </a:pPr>
            <a:r>
              <a:t>display.show</a:t>
            </a:r>
            <a:r>
              <a:rPr>
                <a:solidFill>
                  <a:srgbClr val="000000"/>
                </a:solidFill>
              </a:rPr>
              <a:t>(heartbeat, </a:t>
            </a:r>
            <a:r>
              <a:t>loop=True, delay=250</a:t>
            </a:r>
            <a:r>
              <a:rPr>
                <a:solidFill>
                  <a:srgbClr val="000000"/>
                </a:solidFill>
              </a:rP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Buttons"/>
          <p:cNvSpPr txBox="1"/>
          <p:nvPr>
            <p:ph type="title"/>
          </p:nvPr>
        </p:nvSpPr>
        <p:spPr>
          <a:prstGeom prst="rect">
            <a:avLst/>
          </a:prstGeom>
        </p:spPr>
        <p:txBody>
          <a:bodyPr/>
          <a:lstStyle/>
          <a:p>
            <a:pPr/>
            <a:r>
              <a:t>Buttons</a:t>
            </a:r>
          </a:p>
        </p:txBody>
      </p:sp>
      <p:sp>
        <p:nvSpPr>
          <p:cNvPr id="317" name="from microbit import *…"/>
          <p:cNvSpPr txBox="1"/>
          <p:nvPr/>
        </p:nvSpPr>
        <p:spPr>
          <a:xfrm>
            <a:off x="2055415" y="3359150"/>
            <a:ext cx="9168334" cy="478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Andale Mono"/>
                <a:ea typeface="Andale Mono"/>
                <a:cs typeface="Andale Mono"/>
                <a:sym typeface="Andale Mono"/>
              </a:defRPr>
            </a:pPr>
            <a:r>
              <a:t>from microbit import *</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 True:</a:t>
            </a:r>
          </a:p>
          <a:p>
            <a:pPr algn="l">
              <a:defRPr>
                <a:latin typeface="Andale Mono"/>
                <a:ea typeface="Andale Mono"/>
                <a:cs typeface="Andale Mono"/>
                <a:sym typeface="Andale Mono"/>
              </a:defRPr>
            </a:pPr>
            <a:r>
              <a:t>    if </a:t>
            </a:r>
            <a:r>
              <a:rPr>
                <a:solidFill>
                  <a:srgbClr val="FF0063"/>
                </a:solidFill>
              </a:rPr>
              <a:t>button_a.was_pressed</a:t>
            </a:r>
            <a:r>
              <a:t>():</a:t>
            </a:r>
          </a:p>
          <a:p>
            <a:pPr algn="l">
              <a:defRPr>
                <a:latin typeface="Andale Mono"/>
                <a:ea typeface="Andale Mono"/>
                <a:cs typeface="Andale Mono"/>
                <a:sym typeface="Andale Mono"/>
              </a:defRPr>
            </a:pPr>
            <a:r>
              <a:t>        display.scroll('A')</a:t>
            </a:r>
          </a:p>
          <a:p>
            <a:pPr algn="l">
              <a:defRPr>
                <a:latin typeface="Andale Mono"/>
                <a:ea typeface="Andale Mono"/>
                <a:cs typeface="Andale Mono"/>
                <a:sym typeface="Andale Mono"/>
              </a:defRPr>
            </a:pPr>
            <a:r>
              <a:t>    elif </a:t>
            </a:r>
            <a:r>
              <a:rPr>
                <a:solidFill>
                  <a:srgbClr val="FF0063"/>
                </a:solidFill>
              </a:rPr>
              <a:t>button_b.was_pressed</a:t>
            </a:r>
            <a:r>
              <a:t>():</a:t>
            </a:r>
          </a:p>
          <a:p>
            <a:pPr algn="l">
              <a:defRPr>
                <a:latin typeface="Andale Mono"/>
                <a:ea typeface="Andale Mono"/>
                <a:cs typeface="Andale Mono"/>
                <a:sym typeface="Andale Mono"/>
              </a:defRPr>
            </a:pPr>
            <a:r>
              <a:t>        display.scroll('B')</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    sleep(100)</a:t>
            </a:r>
          </a:p>
        </p:txBody>
      </p:sp>
      <p:pic>
        <p:nvPicPr>
          <p:cNvPr id="318" name="Image" descr="Image"/>
          <p:cNvPicPr>
            <a:picLocks noChangeAspect="1"/>
          </p:cNvPicPr>
          <p:nvPr/>
        </p:nvPicPr>
        <p:blipFill>
          <a:blip r:embed="rId3">
            <a:extLst/>
          </a:blip>
          <a:stretch>
            <a:fillRect/>
          </a:stretch>
        </p:blipFill>
        <p:spPr>
          <a:xfrm>
            <a:off x="8771225" y="65919"/>
            <a:ext cx="4318001" cy="34290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2" name="Image" descr="Image"/>
          <p:cNvPicPr>
            <a:picLocks noChangeAspect="1"/>
          </p:cNvPicPr>
          <p:nvPr/>
        </p:nvPicPr>
        <p:blipFill>
          <a:blip r:embed="rId3">
            <a:extLst/>
          </a:blip>
          <a:stretch>
            <a:fillRect/>
          </a:stretch>
        </p:blipFill>
        <p:spPr>
          <a:xfrm>
            <a:off x="-7868108" y="-28014"/>
            <a:ext cx="25392764" cy="980962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Cyber-Pet"/>
          <p:cNvSpPr txBox="1"/>
          <p:nvPr>
            <p:ph type="title"/>
          </p:nvPr>
        </p:nvSpPr>
        <p:spPr>
          <a:prstGeom prst="rect">
            <a:avLst/>
          </a:prstGeom>
        </p:spPr>
        <p:txBody>
          <a:bodyPr/>
          <a:lstStyle/>
          <a:p>
            <a:pPr/>
            <a:r>
              <a:t>Randomness</a:t>
            </a:r>
          </a:p>
        </p:txBody>
      </p:sp>
      <p:sp>
        <p:nvSpPr>
          <p:cNvPr id="327" name="from microbit import *…"/>
          <p:cNvSpPr txBox="1"/>
          <p:nvPr/>
        </p:nvSpPr>
        <p:spPr>
          <a:xfrm>
            <a:off x="1278036" y="3098800"/>
            <a:ext cx="10105746" cy="412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solidFill>
                  <a:srgbClr val="FF0063"/>
                </a:solidFill>
                <a:latin typeface="Andale Mono"/>
                <a:ea typeface="Andale Mono"/>
                <a:cs typeface="Andale Mono"/>
                <a:sym typeface="Andale Mono"/>
              </a:defRPr>
            </a:pPr>
            <a:r>
              <a:t>import</a:t>
            </a:r>
            <a:r>
              <a:rPr>
                <a:solidFill>
                  <a:srgbClr val="000000"/>
                </a:solidFill>
              </a:rPr>
              <a:t> random</a:t>
            </a:r>
            <a:endParaRPr sz="4100"/>
          </a:p>
          <a:p>
            <a:pPr algn="l">
              <a:defRPr sz="4000">
                <a:latin typeface="Andale Mono"/>
                <a:ea typeface="Andale Mono"/>
                <a:cs typeface="Andale Mono"/>
                <a:sym typeface="Andale Mono"/>
              </a:defRPr>
            </a:pPr>
            <a:r>
              <a:t> </a:t>
            </a:r>
            <a:endParaRPr sz="4100"/>
          </a:p>
          <a:p>
            <a:pPr algn="l">
              <a:defRPr sz="4000">
                <a:latin typeface="Andale Mono"/>
                <a:ea typeface="Andale Mono"/>
                <a:cs typeface="Andale Mono"/>
                <a:sym typeface="Andale Mono"/>
              </a:defRPr>
            </a:pPr>
            <a:r>
              <a:rPr sz="4100"/>
              <a:t>words = [‘one’, ‘two’, ‘three’]</a:t>
            </a:r>
          </a:p>
          <a:p>
            <a:pPr algn="l">
              <a:defRPr sz="4000">
                <a:latin typeface="Andale Mono"/>
                <a:ea typeface="Andale Mono"/>
                <a:cs typeface="Andale Mono"/>
                <a:sym typeface="Andale Mono"/>
              </a:defRPr>
            </a:pPr>
            <a:r>
              <a:t>word = </a:t>
            </a:r>
            <a:r>
              <a:rPr>
                <a:solidFill>
                  <a:srgbClr val="FF0063"/>
                </a:solidFill>
              </a:rPr>
              <a:t>random.choice</a:t>
            </a:r>
            <a:r>
              <a:t>(words)</a:t>
            </a:r>
          </a:p>
          <a:p>
            <a:pPr algn="l">
              <a:defRPr sz="4000">
                <a:latin typeface="Andale Mono"/>
                <a:ea typeface="Andale Mono"/>
                <a:cs typeface="Andale Mono"/>
                <a:sym typeface="Andale Mono"/>
              </a:defRPr>
            </a:pPr>
          </a:p>
          <a:p>
            <a:pPr algn="l">
              <a:defRPr sz="4000">
                <a:latin typeface="Andale Mono"/>
                <a:ea typeface="Andale Mono"/>
                <a:cs typeface="Andale Mono"/>
                <a:sym typeface="Andale Mono"/>
              </a:defRPr>
            </a:pPr>
            <a:r>
              <a:t>display.scroll(word)</a:t>
            </a:r>
            <a:endParaRPr sz="4100"/>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1" name="rock-paper-scissors.jpeg" descr="rock-paper-scissors.jpeg"/>
          <p:cNvPicPr>
            <a:picLocks noChangeAspect="1"/>
          </p:cNvPicPr>
          <p:nvPr>
            <p:ph type="pic" idx="13"/>
          </p:nvPr>
        </p:nvPicPr>
        <p:blipFill>
          <a:blip r:embed="rId3">
            <a:extLst/>
          </a:blip>
          <a:srcRect l="5636" t="0" r="5636" b="0"/>
          <a:stretch>
            <a:fillRect/>
          </a:stretch>
        </p:blipFill>
        <p:spPr>
          <a:prstGeom prst="rect">
            <a:avLst/>
          </a:prstGeom>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from microbit import *…"/>
          <p:cNvSpPr txBox="1"/>
          <p:nvPr/>
        </p:nvSpPr>
        <p:spPr>
          <a:xfrm>
            <a:off x="773091" y="1333499"/>
            <a:ext cx="13055601" cy="708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400">
                <a:latin typeface="Andale Mono"/>
                <a:ea typeface="Andale Mono"/>
                <a:cs typeface="Andale Mono"/>
                <a:sym typeface="Andale Mono"/>
              </a:defRPr>
            </a:pPr>
            <a:r>
              <a:t>rock = Image(“00000:”</a:t>
            </a:r>
          </a:p>
          <a:p>
            <a:pPr lvl="7" indent="0" algn="l">
              <a:defRPr sz="4400">
                <a:latin typeface="Andale Mono"/>
                <a:ea typeface="Andale Mono"/>
                <a:cs typeface="Andale Mono"/>
                <a:sym typeface="Andale Mono"/>
              </a:defRPr>
            </a:pPr>
            <a:r>
              <a:t>”09990:”</a:t>
            </a:r>
          </a:p>
          <a:p>
            <a:pPr algn="l">
              <a:defRPr sz="4400">
                <a:latin typeface="Andale Mono"/>
                <a:ea typeface="Andale Mono"/>
                <a:cs typeface="Andale Mono"/>
                <a:sym typeface="Andale Mono"/>
              </a:defRPr>
            </a:pPr>
            <a:r>
              <a:t>”90009:”</a:t>
            </a:r>
          </a:p>
          <a:p>
            <a:pPr algn="l">
              <a:defRPr sz="4400">
                <a:latin typeface="Andale Mono"/>
                <a:ea typeface="Andale Mono"/>
                <a:cs typeface="Andale Mono"/>
                <a:sym typeface="Andale Mono"/>
              </a:defRPr>
            </a:pPr>
            <a:r>
              <a:t>”92229:”</a:t>
            </a:r>
          </a:p>
          <a:p>
            <a:pPr algn="l">
              <a:defRPr sz="4400">
                <a:latin typeface="Andale Mono"/>
                <a:ea typeface="Andale Mono"/>
                <a:cs typeface="Andale Mono"/>
                <a:sym typeface="Andale Mono"/>
              </a:defRPr>
            </a:pPr>
            <a:r>
              <a:t>”29992")</a:t>
            </a:r>
          </a:p>
          <a:p>
            <a:pPr algn="l">
              <a:defRPr sz="4400">
                <a:latin typeface="Andale Mono"/>
                <a:ea typeface="Andale Mono"/>
                <a:cs typeface="Andale Mono"/>
                <a:sym typeface="Andale Mono"/>
              </a:defRPr>
            </a:pPr>
          </a:p>
          <a:p>
            <a:pPr algn="l">
              <a:defRPr sz="4400">
                <a:latin typeface="Andale Mono"/>
                <a:ea typeface="Andale Mono"/>
                <a:cs typeface="Andale Mono"/>
                <a:sym typeface="Andale Mono"/>
              </a:defRPr>
            </a:pPr>
            <a:r>
              <a:t>choices = [ first, second, third ]</a:t>
            </a:r>
          </a:p>
          <a:p>
            <a:pPr algn="l">
              <a:defRPr sz="4400">
                <a:latin typeface="Andale Mono"/>
                <a:ea typeface="Andale Mono"/>
                <a:cs typeface="Andale Mono"/>
                <a:sym typeface="Andale Mono"/>
              </a:defRPr>
            </a:pPr>
            <a:r>
              <a:t>pick = random.choice(choices)</a:t>
            </a:r>
          </a:p>
          <a:p>
            <a:pPr algn="l">
              <a:defRPr sz="4400">
                <a:latin typeface="Andale Mono"/>
                <a:ea typeface="Andale Mono"/>
                <a:cs typeface="Andale Mono"/>
                <a:sym typeface="Andale Mono"/>
              </a:defRPr>
            </a:pPr>
          </a:p>
          <a:p>
            <a:pPr algn="l">
              <a:defRPr sz="4400">
                <a:latin typeface="Andale Mono"/>
                <a:ea typeface="Andale Mono"/>
                <a:cs typeface="Andale Mono"/>
                <a:sym typeface="Andale Mono"/>
              </a:defRPr>
            </a:pPr>
            <a:r>
              <a:t>accelerometer.was_gesture("shake"):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from microbit import *…"/>
          <p:cNvSpPr txBox="1"/>
          <p:nvPr/>
        </p:nvSpPr>
        <p:spPr>
          <a:xfrm>
            <a:off x="182398" y="965199"/>
            <a:ext cx="13055601" cy="782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latin typeface="Andale Mono"/>
                <a:ea typeface="Andale Mono"/>
                <a:cs typeface="Andale Mono"/>
                <a:sym typeface="Andale Mono"/>
              </a:defRPr>
            </a:pPr>
            <a:r>
              <a:t>from microbit import *</a:t>
            </a:r>
          </a:p>
          <a:p>
            <a:pPr algn="l">
              <a:defRPr sz="3400">
                <a:latin typeface="Andale Mono"/>
                <a:ea typeface="Andale Mono"/>
                <a:cs typeface="Andale Mono"/>
                <a:sym typeface="Andale Mono"/>
              </a:defRPr>
            </a:pPr>
            <a:r>
              <a:t>import random</a:t>
            </a:r>
          </a:p>
          <a:p>
            <a:pPr algn="l">
              <a:defRPr sz="3400">
                <a:latin typeface="Andale Mono"/>
                <a:ea typeface="Andale Mono"/>
                <a:cs typeface="Andale Mono"/>
                <a:sym typeface="Andale Mono"/>
              </a:defRPr>
            </a:pPr>
          </a:p>
          <a:p>
            <a:pPr algn="l">
              <a:defRPr sz="3400">
                <a:latin typeface="Andale Mono"/>
                <a:ea typeface="Andale Mono"/>
                <a:cs typeface="Andale Mono"/>
                <a:sym typeface="Andale Mono"/>
              </a:defRPr>
            </a:pPr>
            <a:r>
              <a:t>rock     = Image("00000:09990:90009:92229:29992")</a:t>
            </a:r>
          </a:p>
          <a:p>
            <a:pPr algn="l">
              <a:defRPr sz="3400">
                <a:latin typeface="Andale Mono"/>
                <a:ea typeface="Andale Mono"/>
                <a:cs typeface="Andale Mono"/>
                <a:sym typeface="Andale Mono"/>
              </a:defRPr>
            </a:pPr>
            <a:r>
              <a:t>paper    = Image("99950:90992:90092:90092:99992")</a:t>
            </a:r>
          </a:p>
          <a:p>
            <a:pPr algn="l">
              <a:defRPr sz="3400">
                <a:latin typeface="Andale Mono"/>
                <a:ea typeface="Andale Mono"/>
                <a:cs typeface="Andale Mono"/>
                <a:sym typeface="Andale Mono"/>
              </a:defRPr>
            </a:pPr>
            <a:r>
              <a:t>scissors = Image("90009:09090:00900:55055:55055")</a:t>
            </a:r>
          </a:p>
          <a:p>
            <a:pPr algn="l">
              <a:defRPr sz="3400">
                <a:latin typeface="Andale Mono"/>
                <a:ea typeface="Andale Mono"/>
                <a:cs typeface="Andale Mono"/>
                <a:sym typeface="Andale Mono"/>
              </a:defRPr>
            </a:pPr>
          </a:p>
          <a:p>
            <a:pPr algn="l">
              <a:defRPr sz="3400">
                <a:latin typeface="Andale Mono"/>
                <a:ea typeface="Andale Mono"/>
                <a:cs typeface="Andale Mono"/>
                <a:sym typeface="Andale Mono"/>
              </a:defRPr>
            </a:pPr>
            <a:r>
              <a:t>choices = [ rock, paper, scissors ]</a:t>
            </a:r>
          </a:p>
          <a:p>
            <a:pPr algn="l">
              <a:defRPr sz="3400">
                <a:latin typeface="Andale Mono"/>
                <a:ea typeface="Andale Mono"/>
                <a:cs typeface="Andale Mono"/>
                <a:sym typeface="Andale Mono"/>
              </a:defRPr>
            </a:pPr>
          </a:p>
          <a:p>
            <a:pPr algn="l">
              <a:defRPr sz="3400">
                <a:latin typeface="Andale Mono"/>
                <a:ea typeface="Andale Mono"/>
                <a:cs typeface="Andale Mono"/>
                <a:sym typeface="Andale Mono"/>
              </a:defRPr>
            </a:pPr>
            <a:r>
              <a:t>while True:</a:t>
            </a:r>
          </a:p>
          <a:p>
            <a:pPr algn="l">
              <a:defRPr sz="3400">
                <a:latin typeface="Andale Mono"/>
                <a:ea typeface="Andale Mono"/>
                <a:cs typeface="Andale Mono"/>
                <a:sym typeface="Andale Mono"/>
              </a:defRPr>
            </a:pPr>
            <a:r>
              <a:t>    </a:t>
            </a:r>
          </a:p>
          <a:p>
            <a:pPr algn="l">
              <a:defRPr sz="3400">
                <a:latin typeface="Andale Mono"/>
                <a:ea typeface="Andale Mono"/>
                <a:cs typeface="Andale Mono"/>
                <a:sym typeface="Andale Mono"/>
              </a:defRPr>
            </a:pPr>
            <a:r>
              <a:t>    if accelerometer.was_gesture("shake"):   </a:t>
            </a:r>
          </a:p>
          <a:p>
            <a:pPr algn="l">
              <a:defRPr sz="3400">
                <a:latin typeface="Andale Mono"/>
                <a:ea typeface="Andale Mono"/>
                <a:cs typeface="Andale Mono"/>
                <a:sym typeface="Andale Mono"/>
              </a:defRPr>
            </a:pPr>
            <a:r>
              <a:t>        rpors = random.choice(choices)</a:t>
            </a:r>
          </a:p>
          <a:p>
            <a:pPr algn="l">
              <a:defRPr sz="3400">
                <a:latin typeface="Andale Mono"/>
                <a:ea typeface="Andale Mono"/>
                <a:cs typeface="Andale Mono"/>
                <a:sym typeface="Andale Mono"/>
              </a:defRPr>
            </a:pPr>
            <a:r>
              <a:t>        display.show(rpors)</a:t>
            </a:r>
          </a:p>
          <a:p>
            <a:pPr algn="l">
              <a:defRPr sz="3400">
                <a:latin typeface="Andale Mono"/>
                <a:ea typeface="Andale Mono"/>
                <a:cs typeface="Andale Mono"/>
                <a:sym typeface="Andale Mono"/>
              </a:defRPr>
            </a:pPr>
            <a:r>
              <a:t>        sleep (3000)</a:t>
            </a:r>
          </a:p>
          <a:p>
            <a:pPr algn="l">
              <a:defRPr sz="3400">
                <a:latin typeface="Andale Mono"/>
                <a:ea typeface="Andale Mono"/>
                <a:cs typeface="Andale Mono"/>
                <a:sym typeface="Andale Mono"/>
              </a:defRPr>
            </a:pPr>
            <a:r>
              <a:t>        display.clear()</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3" name="radio.jpeg" descr="radio.jpeg"/>
          <p:cNvPicPr>
            <a:picLocks noChangeAspect="1"/>
          </p:cNvPicPr>
          <p:nvPr/>
        </p:nvPicPr>
        <p:blipFill>
          <a:blip r:embed="rId3">
            <a:extLst/>
          </a:blip>
          <a:stretch>
            <a:fillRect/>
          </a:stretch>
        </p:blipFill>
        <p:spPr>
          <a:xfrm>
            <a:off x="-449873" y="250379"/>
            <a:ext cx="13904544" cy="925284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Cyber-Pet"/>
          <p:cNvSpPr txBox="1"/>
          <p:nvPr>
            <p:ph type="title"/>
          </p:nvPr>
        </p:nvSpPr>
        <p:spPr>
          <a:prstGeom prst="rect">
            <a:avLst/>
          </a:prstGeom>
        </p:spPr>
        <p:txBody>
          <a:bodyPr/>
          <a:lstStyle>
            <a:lvl1pPr algn="r"/>
          </a:lstStyle>
          <a:p>
            <a:pPr/>
            <a:r>
              <a:t>Radio</a:t>
            </a:r>
          </a:p>
        </p:txBody>
      </p:sp>
      <p:sp>
        <p:nvSpPr>
          <p:cNvPr id="348" name="from microbit import *…"/>
          <p:cNvSpPr txBox="1"/>
          <p:nvPr/>
        </p:nvSpPr>
        <p:spPr>
          <a:xfrm>
            <a:off x="952500" y="1847850"/>
            <a:ext cx="11099801" cy="605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6000">
                <a:solidFill>
                  <a:srgbClr val="FF0063"/>
                </a:solidFill>
                <a:latin typeface="Andale Mono"/>
                <a:ea typeface="Andale Mono"/>
                <a:cs typeface="Andale Mono"/>
                <a:sym typeface="Andale Mono"/>
              </a:defRPr>
            </a:pPr>
            <a:r>
              <a:t>import</a:t>
            </a:r>
            <a:r>
              <a:rPr>
                <a:solidFill>
                  <a:srgbClr val="000000"/>
                </a:solidFill>
              </a:rPr>
              <a:t> radio</a:t>
            </a:r>
          </a:p>
          <a:p>
            <a:pPr algn="l">
              <a:defRPr sz="6000">
                <a:latin typeface="Andale Mono"/>
                <a:ea typeface="Andale Mono"/>
                <a:cs typeface="Andale Mono"/>
                <a:sym typeface="Andale Mono"/>
              </a:defRPr>
            </a:pPr>
            <a:r>
              <a:t> </a:t>
            </a:r>
          </a:p>
          <a:p>
            <a:pPr algn="l">
              <a:defRPr sz="6000">
                <a:latin typeface="Andale Mono"/>
                <a:ea typeface="Andale Mono"/>
                <a:cs typeface="Andale Mono"/>
                <a:sym typeface="Andale Mono"/>
              </a:defRPr>
            </a:pPr>
            <a:r>
              <a:t>radio.on()</a:t>
            </a:r>
          </a:p>
          <a:p>
            <a:pPr algn="l">
              <a:defRPr sz="6000">
                <a:latin typeface="Andale Mono"/>
                <a:ea typeface="Andale Mono"/>
                <a:cs typeface="Andale Mono"/>
                <a:sym typeface="Andale Mono"/>
              </a:defRPr>
            </a:pPr>
          </a:p>
          <a:p>
            <a:pPr lvl="1" indent="0" algn="l">
              <a:defRPr sz="6000">
                <a:solidFill>
                  <a:srgbClr val="FF0063"/>
                </a:solidFill>
                <a:latin typeface="Andale Mono"/>
                <a:ea typeface="Andale Mono"/>
                <a:cs typeface="Andale Mono"/>
                <a:sym typeface="Andale Mono"/>
              </a:defRPr>
            </a:pPr>
            <a:r>
              <a:rPr>
                <a:solidFill>
                  <a:srgbClr val="000000"/>
                </a:solidFill>
              </a:rPr>
              <a:t>radio</a:t>
            </a:r>
            <a:r>
              <a:t>.send</a:t>
            </a:r>
            <a:r>
              <a:rPr>
                <a:solidFill>
                  <a:srgbClr val="000000"/>
                </a:solidFill>
              </a:rPr>
              <a:t>(‘hello’)</a:t>
            </a:r>
          </a:p>
          <a:p>
            <a:pPr algn="l">
              <a:defRPr sz="6000">
                <a:latin typeface="Andale Mono"/>
                <a:ea typeface="Andale Mono"/>
                <a:cs typeface="Andale Mono"/>
                <a:sym typeface="Andale Mono"/>
              </a:defRPr>
            </a:pPr>
            <a:r>
              <a:t>radio</a:t>
            </a:r>
            <a:r>
              <a:rPr>
                <a:solidFill>
                  <a:srgbClr val="FF0063"/>
                </a:solidFill>
              </a:rPr>
              <a:t>.receive</a:t>
            </a:r>
            <a: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Introducing…"/>
          <p:cNvSpPr txBox="1"/>
          <p:nvPr>
            <p:ph type="ctrTitle"/>
          </p:nvPr>
        </p:nvSpPr>
        <p:spPr>
          <a:xfrm>
            <a:off x="1270000" y="850720"/>
            <a:ext cx="10705859" cy="7835776"/>
          </a:xfrm>
          <a:prstGeom prst="rect">
            <a:avLst/>
          </a:prstGeom>
        </p:spPr>
        <p:txBody>
          <a:bodyPr/>
          <a:lstStyle>
            <a:lvl1pPr algn="l">
              <a:defRPr sz="18000">
                <a:solidFill>
                  <a:srgbClr val="FF0063"/>
                </a:solidFill>
                <a:latin typeface="Yanone Kaffeesatz"/>
                <a:ea typeface="Yanone Kaffeesatz"/>
                <a:cs typeface="Yanone Kaffeesatz"/>
                <a:sym typeface="Yanone Kaffeesatz"/>
              </a:defRPr>
            </a:lvl1pPr>
          </a:lstStyle>
          <a:p>
            <a:pPr/>
            <a:r>
              <a:t>Introducing… </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2" name="twitter_logo_bird_transparent_png1464104142328.png" descr="twitter_logo_bird_transparent_png1464104142328.png"/>
          <p:cNvPicPr>
            <a:picLocks noChangeAspect="1"/>
          </p:cNvPicPr>
          <p:nvPr/>
        </p:nvPicPr>
        <p:blipFill>
          <a:blip r:embed="rId3">
            <a:extLst/>
          </a:blip>
          <a:stretch>
            <a:fillRect/>
          </a:stretch>
        </p:blipFill>
        <p:spPr>
          <a:xfrm>
            <a:off x="-5944830" y="1427534"/>
            <a:ext cx="24894460" cy="6898532"/>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Cyber-Pet"/>
          <p:cNvSpPr txBox="1"/>
          <p:nvPr>
            <p:ph type="title"/>
          </p:nvPr>
        </p:nvSpPr>
        <p:spPr>
          <a:prstGeom prst="rect">
            <a:avLst/>
          </a:prstGeom>
        </p:spPr>
        <p:txBody>
          <a:bodyPr/>
          <a:lstStyle>
            <a:lvl1pPr algn="r"/>
          </a:lstStyle>
          <a:p>
            <a:pPr/>
            <a:r>
              <a:t>Radio</a:t>
            </a:r>
          </a:p>
        </p:txBody>
      </p:sp>
      <p:sp>
        <p:nvSpPr>
          <p:cNvPr id="357" name="from microbit import *…"/>
          <p:cNvSpPr txBox="1"/>
          <p:nvPr/>
        </p:nvSpPr>
        <p:spPr>
          <a:xfrm>
            <a:off x="952500" y="660399"/>
            <a:ext cx="11099801"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FF0063"/>
                </a:solidFill>
                <a:latin typeface="Andale Mono"/>
                <a:ea typeface="Andale Mono"/>
                <a:cs typeface="Andale Mono"/>
                <a:sym typeface="Andale Mono"/>
              </a:defRPr>
            </a:pPr>
            <a:r>
              <a:t>import</a:t>
            </a:r>
            <a:r>
              <a:rPr>
                <a:solidFill>
                  <a:srgbClr val="000000"/>
                </a:solidFill>
              </a:rPr>
              <a:t> radio</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radio.on()</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tweet = “hello”</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a:t>
            </a:r>
            <a:r>
              <a:t> True:</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if button_a.was_pressed():</a:t>
            </a:r>
          </a:p>
          <a:p>
            <a:pPr lvl="1" indent="0" algn="l">
              <a:defRPr>
                <a:solidFill>
                  <a:srgbClr val="FF0063"/>
                </a:solidFill>
                <a:latin typeface="Andale Mono"/>
                <a:ea typeface="Andale Mono"/>
                <a:cs typeface="Andale Mono"/>
                <a:sym typeface="Andale Mono"/>
              </a:defRPr>
            </a:pPr>
            <a:r>
              <a:t>	  radio.send</a:t>
            </a:r>
            <a:r>
              <a:rPr>
                <a:solidFill>
                  <a:srgbClr val="000000"/>
                </a:solidFill>
              </a:rPr>
              <a:t>(tweet)</a:t>
            </a:r>
          </a:p>
          <a:p>
            <a:pPr algn="l">
              <a:defRPr>
                <a:latin typeface="Andale Mono"/>
                <a:ea typeface="Andale Mono"/>
                <a:cs typeface="Andale Mono"/>
                <a:sym typeface="Andale Mono"/>
              </a:defRPr>
            </a:pPr>
            <a:r>
              <a:t>	</a:t>
            </a:r>
          </a:p>
          <a:p>
            <a:pPr algn="l">
              <a:defRPr>
                <a:latin typeface="Andale Mono"/>
                <a:ea typeface="Andale Mono"/>
                <a:cs typeface="Andale Mono"/>
                <a:sym typeface="Andale Mono"/>
              </a:defRPr>
            </a:pPr>
            <a:r>
              <a:t>  received = </a:t>
            </a:r>
            <a:r>
              <a:rPr>
                <a:solidFill>
                  <a:srgbClr val="FF0063"/>
                </a:solidFill>
              </a:rPr>
              <a:t>radio.receive</a:t>
            </a:r>
            <a:r>
              <a:t>()</a:t>
            </a:r>
          </a:p>
          <a:p>
            <a:pPr lvl="5" indent="0" algn="l">
              <a:defRPr>
                <a:latin typeface="Andale Mono"/>
                <a:ea typeface="Andale Mono"/>
                <a:cs typeface="Andale Mono"/>
                <a:sym typeface="Andale Mono"/>
              </a:defRPr>
            </a:pPr>
            <a:r>
              <a:t>  </a:t>
            </a:r>
          </a:p>
          <a:p>
            <a:pPr lvl="5" indent="0" algn="l">
              <a:defRPr>
                <a:latin typeface="Andale Mono"/>
                <a:ea typeface="Andale Mono"/>
                <a:cs typeface="Andale Mono"/>
                <a:sym typeface="Andale Mono"/>
              </a:defRPr>
            </a:pPr>
            <a:r>
              <a:t>  </a:t>
            </a:r>
            <a:r>
              <a:rPr>
                <a:solidFill>
                  <a:srgbClr val="FF0063"/>
                </a:solidFill>
              </a:rPr>
              <a:t>if</a:t>
            </a:r>
            <a:r>
              <a:t> received:</a:t>
            </a:r>
          </a:p>
          <a:p>
            <a:pPr lvl="4" indent="0" algn="l">
              <a:defRPr>
                <a:latin typeface="Andale Mono"/>
                <a:ea typeface="Andale Mono"/>
                <a:cs typeface="Andale Mono"/>
                <a:sym typeface="Andale Mono"/>
              </a:defRPr>
            </a:pPr>
            <a:r>
              <a:t>    </a:t>
            </a:r>
            <a:r>
              <a:rPr>
                <a:solidFill>
                  <a:srgbClr val="FF0063"/>
                </a:solidFill>
              </a:rPr>
              <a:t>display.scroll</a:t>
            </a:r>
            <a:r>
              <a:t>(received)</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1" name="16KAN2rl_4963.jpg" descr="16KAN2rl_4963.jpg"/>
          <p:cNvPicPr>
            <a:picLocks noChangeAspect="1"/>
          </p:cNvPicPr>
          <p:nvPr/>
        </p:nvPicPr>
        <p:blipFill>
          <a:blip r:embed="rId3">
            <a:extLst/>
          </a:blip>
          <a:stretch>
            <a:fillRect/>
          </a:stretch>
        </p:blipFill>
        <p:spPr>
          <a:xfrm>
            <a:off x="-2179717" y="-4562"/>
            <a:ext cx="17364234" cy="9762724"/>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from microbit import *…"/>
          <p:cNvSpPr txBox="1"/>
          <p:nvPr/>
        </p:nvSpPr>
        <p:spPr>
          <a:xfrm>
            <a:off x="952500" y="3549649"/>
            <a:ext cx="11099801" cy="265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6000">
                <a:latin typeface="Andale Mono"/>
                <a:ea typeface="Andale Mono"/>
                <a:cs typeface="Andale Mono"/>
                <a:sym typeface="Andale Mono"/>
              </a:defRPr>
            </a:pPr>
            <a:r>
              <a:t>from microbit import *</a:t>
            </a:r>
          </a:p>
          <a:p>
            <a:pPr algn="l">
              <a:defRPr sz="6000">
                <a:latin typeface="Andale Mono"/>
                <a:ea typeface="Andale Mono"/>
                <a:cs typeface="Andale Mono"/>
                <a:sym typeface="Andale Mono"/>
              </a:defRPr>
            </a:pPr>
          </a:p>
          <a:p>
            <a:pPr algn="l">
              <a:defRPr sz="6000">
                <a:latin typeface="Andale Mono"/>
                <a:ea typeface="Andale Mono"/>
                <a:cs typeface="Andale Mono"/>
                <a:sym typeface="Andale Mono"/>
              </a:defRPr>
            </a:pPr>
            <a:r>
              <a:t>flea = [0, 0]</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from microbit import *…"/>
          <p:cNvSpPr txBox="1"/>
          <p:nvPr/>
        </p:nvSpPr>
        <p:spPr>
          <a:xfrm>
            <a:off x="952500" y="2959099"/>
            <a:ext cx="11099801" cy="383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700">
                <a:solidFill>
                  <a:srgbClr val="919191"/>
                </a:solidFill>
                <a:latin typeface="Andale Mono"/>
                <a:ea typeface="Andale Mono"/>
                <a:cs typeface="Andale Mono"/>
                <a:sym typeface="Andale Mono"/>
              </a:defRPr>
            </a:pPr>
            <a:r>
              <a:t>from microbit import *</a:t>
            </a:r>
          </a:p>
          <a:p>
            <a:pPr algn="l">
              <a:defRPr sz="3700">
                <a:solidFill>
                  <a:srgbClr val="919191"/>
                </a:solidFill>
                <a:latin typeface="Andale Mono"/>
                <a:ea typeface="Andale Mono"/>
                <a:cs typeface="Andale Mono"/>
                <a:sym typeface="Andale Mono"/>
              </a:defRPr>
            </a:pPr>
          </a:p>
          <a:p>
            <a:pPr algn="l">
              <a:defRPr sz="3700">
                <a:solidFill>
                  <a:srgbClr val="919191"/>
                </a:solidFill>
                <a:latin typeface="Andale Mono"/>
                <a:ea typeface="Andale Mono"/>
                <a:cs typeface="Andale Mono"/>
                <a:sym typeface="Andale Mono"/>
              </a:defRPr>
            </a:pPr>
            <a:r>
              <a:t>flea = [0, 0]</a:t>
            </a:r>
          </a:p>
          <a:p>
            <a:pPr algn="l">
              <a:defRPr sz="3700">
                <a:latin typeface="Andale Mono"/>
                <a:ea typeface="Andale Mono"/>
                <a:cs typeface="Andale Mono"/>
                <a:sym typeface="Andale Mono"/>
              </a:defRPr>
            </a:pPr>
          </a:p>
          <a:p>
            <a:pPr algn="l">
              <a:defRPr sz="3700">
                <a:latin typeface="Andale Mono"/>
                <a:ea typeface="Andale Mono"/>
                <a:cs typeface="Andale Mono"/>
                <a:sym typeface="Andale Mono"/>
              </a:defRPr>
            </a:pPr>
            <a:r>
              <a:t>display.set_pixel(flea[0], flea[1], 9)</a:t>
            </a:r>
          </a:p>
          <a:p>
            <a:pPr algn="l">
              <a:defRPr sz="3700">
                <a:latin typeface="Andale Mono"/>
                <a:ea typeface="Andale Mono"/>
                <a:cs typeface="Andale Mono"/>
                <a:sym typeface="Andale Mono"/>
              </a:defRPr>
            </a:pPr>
          </a:p>
          <a:p>
            <a:pPr algn="l">
              <a:defRPr sz="3700">
                <a:latin typeface="Andale Mono"/>
                <a:ea typeface="Andale Mono"/>
                <a:cs typeface="Andale Mono"/>
                <a:sym typeface="Andale Mono"/>
              </a:defRPr>
            </a:pPr>
            <a:r>
              <a:t>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from microbit import *…"/>
          <p:cNvSpPr txBox="1"/>
          <p:nvPr/>
        </p:nvSpPr>
        <p:spPr>
          <a:xfrm>
            <a:off x="952500" y="1701800"/>
            <a:ext cx="11099801" cy="635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919191"/>
                </a:solidFill>
                <a:latin typeface="Andale Mono"/>
                <a:ea typeface="Andale Mono"/>
                <a:cs typeface="Andale Mono"/>
                <a:sym typeface="Andale Mono"/>
              </a:defRPr>
            </a:pPr>
            <a:r>
              <a:t>from microbit import *</a:t>
            </a:r>
          </a:p>
          <a:p>
            <a:pPr algn="l">
              <a:defRPr>
                <a:solidFill>
                  <a:srgbClr val="919191"/>
                </a:solidFill>
                <a:latin typeface="Andale Mono"/>
                <a:ea typeface="Andale Mono"/>
                <a:cs typeface="Andale Mono"/>
                <a:sym typeface="Andale Mono"/>
              </a:defRPr>
            </a:pPr>
          </a:p>
          <a:p>
            <a:pPr algn="l">
              <a:defRPr>
                <a:solidFill>
                  <a:srgbClr val="919191"/>
                </a:solidFill>
                <a:latin typeface="Andale Mono"/>
                <a:ea typeface="Andale Mono"/>
                <a:cs typeface="Andale Mono"/>
                <a:sym typeface="Andale Mono"/>
              </a:defRPr>
            </a:pPr>
            <a:r>
              <a:t>flea = [0, 0]</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while True:</a:t>
            </a:r>
          </a:p>
          <a:p>
            <a:pPr lvl="2" indent="0" algn="l">
              <a:defRPr>
                <a:latin typeface="Andale Mono"/>
                <a:ea typeface="Andale Mono"/>
                <a:cs typeface="Andale Mono"/>
                <a:sym typeface="Andale Mono"/>
              </a:defRPr>
            </a:pPr>
            <a:r>
              <a:t>  display.set_pixel(flea[0], flea[1], 9)</a:t>
            </a:r>
          </a:p>
          <a:p>
            <a:pPr lvl="2" indent="0" algn="l">
              <a:defRPr>
                <a:latin typeface="Andale Mono"/>
                <a:ea typeface="Andale Mono"/>
                <a:cs typeface="Andale Mono"/>
                <a:sym typeface="Andale Mono"/>
              </a:defRPr>
            </a:pPr>
            <a:r>
              <a:t>  sleep(500)</a:t>
            </a:r>
          </a:p>
          <a:p>
            <a:pPr lvl="2" indent="0" algn="l">
              <a:defRPr>
                <a:latin typeface="Andale Mono"/>
                <a:ea typeface="Andale Mono"/>
                <a:cs typeface="Andale Mono"/>
                <a:sym typeface="Andale Mono"/>
              </a:defRPr>
            </a:pPr>
            <a:r>
              <a:t>  display.set_pixel(flea[0], flea[1], 0)</a:t>
            </a:r>
          </a:p>
          <a:p>
            <a:pPr lvl="3" indent="0" algn="l">
              <a:defRPr>
                <a:latin typeface="Andale Mono"/>
                <a:ea typeface="Andale Mono"/>
                <a:cs typeface="Andale Mono"/>
                <a:sym typeface="Andale Mono"/>
              </a:defRPr>
            </a:pPr>
            <a:r>
              <a:t>  sleep(500)</a:t>
            </a:r>
          </a:p>
          <a:p>
            <a:pPr lvl="2" indent="0" algn="l">
              <a:defRPr>
                <a:latin typeface="Andale Mono"/>
                <a:ea typeface="Andale Mono"/>
                <a:cs typeface="Andale Mono"/>
                <a:sym typeface="Andale Mono"/>
              </a:defRPr>
            </a:pPr>
            <a:r>
              <a:t> </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from microbit import *…"/>
          <p:cNvSpPr txBox="1"/>
          <p:nvPr/>
        </p:nvSpPr>
        <p:spPr>
          <a:xfrm>
            <a:off x="952500" y="1962149"/>
            <a:ext cx="11099801" cy="582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919191"/>
                </a:solidFill>
                <a:latin typeface="Andale Mono"/>
                <a:ea typeface="Andale Mono"/>
                <a:cs typeface="Andale Mono"/>
                <a:sym typeface="Andale Mono"/>
              </a:defRPr>
            </a:pPr>
            <a:r>
              <a:t>from microbit import *</a:t>
            </a:r>
          </a:p>
          <a:p>
            <a:pPr algn="l">
              <a:defRPr>
                <a:solidFill>
                  <a:srgbClr val="919191"/>
                </a:solidFill>
                <a:latin typeface="Andale Mono"/>
                <a:ea typeface="Andale Mono"/>
                <a:cs typeface="Andale Mono"/>
                <a:sym typeface="Andale Mono"/>
              </a:defRPr>
            </a:pPr>
          </a:p>
          <a:p>
            <a:pPr algn="l">
              <a:defRPr>
                <a:solidFill>
                  <a:srgbClr val="919191"/>
                </a:solidFill>
                <a:latin typeface="Andale Mono"/>
                <a:ea typeface="Andale Mono"/>
                <a:cs typeface="Andale Mono"/>
                <a:sym typeface="Andale Mono"/>
              </a:defRPr>
            </a:pPr>
            <a:r>
              <a:t>flea = [0, 0]</a:t>
            </a:r>
          </a:p>
          <a:p>
            <a:pPr algn="l">
              <a:defRPr>
                <a:solidFill>
                  <a:srgbClr val="919191"/>
                </a:solidFill>
                <a:latin typeface="Andale Mono"/>
                <a:ea typeface="Andale Mono"/>
                <a:cs typeface="Andale Mono"/>
                <a:sym typeface="Andale Mono"/>
              </a:defRPr>
            </a:pPr>
          </a:p>
          <a:p>
            <a:pPr algn="l">
              <a:defRPr>
                <a:latin typeface="Andale Mono"/>
                <a:ea typeface="Andale Mono"/>
                <a:cs typeface="Andale Mono"/>
                <a:sym typeface="Andale Mono"/>
              </a:defRPr>
            </a:pPr>
            <a:r>
              <a:t>display.set_pixel(flea[0], flea[1], 9)</a:t>
            </a:r>
          </a:p>
          <a:p>
            <a:pPr algn="l">
              <a:defRPr>
                <a:latin typeface="Andale Mono"/>
                <a:ea typeface="Andale Mono"/>
                <a:cs typeface="Andale Mono"/>
                <a:sym typeface="Andale Mono"/>
              </a:defRPr>
            </a:pPr>
          </a:p>
          <a:p>
            <a:pPr algn="l">
              <a:defRPr>
                <a:latin typeface="Andale Mono"/>
                <a:ea typeface="Andale Mono"/>
                <a:cs typeface="Andale Mono"/>
                <a:sym typeface="Andale Mono"/>
              </a:defRPr>
            </a:pPr>
            <a:r>
              <a:t>for x in range(1, 4):</a:t>
            </a:r>
          </a:p>
          <a:p>
            <a:pPr algn="l">
              <a:defRPr>
                <a:latin typeface="Andale Mono"/>
                <a:ea typeface="Andale Mono"/>
                <a:cs typeface="Andale Mono"/>
                <a:sym typeface="Andale Mono"/>
              </a:defRPr>
            </a:pPr>
            <a:r>
              <a:t>  display.set_pixel(flea[0], flea[1], 0)</a:t>
            </a:r>
          </a:p>
          <a:p>
            <a:pPr algn="l">
              <a:defRPr>
                <a:latin typeface="Andale Mono"/>
                <a:ea typeface="Andale Mono"/>
                <a:cs typeface="Andale Mono"/>
                <a:sym typeface="Andale Mono"/>
              </a:defRPr>
            </a:pPr>
            <a:r>
              <a:t>  flea[0] += 1</a:t>
            </a:r>
          </a:p>
          <a:p>
            <a:pPr algn="l">
              <a:defRPr>
                <a:latin typeface="Andale Mono"/>
                <a:ea typeface="Andale Mono"/>
                <a:cs typeface="Andale Mono"/>
                <a:sym typeface="Andale Mono"/>
              </a:defRPr>
            </a:pPr>
            <a:r>
              <a:t>  display.set_pixel(flea[0], flea[1], 9)</a:t>
            </a:r>
          </a:p>
          <a:p>
            <a:pPr algn="l">
              <a:defRPr>
                <a:latin typeface="Andale Mono"/>
                <a:ea typeface="Andale Mono"/>
                <a:cs typeface="Andale Mono"/>
                <a:sym typeface="Andale Mono"/>
              </a:defRPr>
            </a:pPr>
            <a:r>
              <a:t>  sleep(500)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1" name="roll-the-dice-craps-board-game-points-122427.jpg" descr="roll-the-dice-craps-board-game-points-122427.jpg"/>
          <p:cNvPicPr>
            <a:picLocks noChangeAspect="1"/>
          </p:cNvPicPr>
          <p:nvPr/>
        </p:nvPicPr>
        <p:blipFill>
          <a:blip r:embed="rId3">
            <a:extLst/>
          </a:blip>
          <a:stretch>
            <a:fillRect/>
          </a:stretch>
        </p:blipFill>
        <p:spPr>
          <a:xfrm>
            <a:off x="-781505" y="-21877"/>
            <a:ext cx="14700121" cy="9797474"/>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from microbit import *…"/>
          <p:cNvSpPr txBox="1"/>
          <p:nvPr/>
        </p:nvSpPr>
        <p:spPr>
          <a:xfrm>
            <a:off x="952500" y="1447799"/>
            <a:ext cx="11099801" cy="685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solidFill>
                  <a:srgbClr val="919191"/>
                </a:solidFill>
                <a:latin typeface="Andale Mono"/>
                <a:ea typeface="Andale Mono"/>
                <a:cs typeface="Andale Mono"/>
                <a:sym typeface="Andale Mono"/>
              </a:defRPr>
            </a:pPr>
            <a:r>
              <a:t>from microbit import *</a:t>
            </a:r>
          </a:p>
          <a:p>
            <a:pPr algn="l">
              <a:defRPr sz="3400">
                <a:latin typeface="Andale Mono"/>
                <a:ea typeface="Andale Mono"/>
                <a:cs typeface="Andale Mono"/>
                <a:sym typeface="Andale Mono"/>
              </a:defRPr>
            </a:pPr>
            <a:r>
              <a:t>import random</a:t>
            </a:r>
          </a:p>
          <a:p>
            <a:pPr algn="l">
              <a:defRPr sz="3400">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flea = [0, 0]</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display.set_pixel(flea[0], flea[1], 9)</a:t>
            </a:r>
          </a:p>
          <a:p>
            <a:pPr algn="l">
              <a:defRPr sz="3400">
                <a:latin typeface="Andale Mono"/>
                <a:ea typeface="Andale Mono"/>
                <a:cs typeface="Andale Mono"/>
                <a:sym typeface="Andale Mono"/>
              </a:defRPr>
            </a:pPr>
          </a:p>
          <a:p>
            <a:pPr algn="l">
              <a:defRPr sz="3400">
                <a:latin typeface="Andale Mono"/>
                <a:ea typeface="Andale Mono"/>
                <a:cs typeface="Andale Mono"/>
                <a:sym typeface="Andale Mono"/>
              </a:defRPr>
            </a:pPr>
            <a:r>
              <a:t>for x in range(1, 10):</a:t>
            </a:r>
          </a:p>
          <a:p>
            <a:pPr algn="l">
              <a:defRPr sz="3400">
                <a:latin typeface="Andale Mono"/>
                <a:ea typeface="Andale Mono"/>
                <a:cs typeface="Andale Mono"/>
                <a:sym typeface="Andale Mono"/>
              </a:defRPr>
            </a:pPr>
            <a:r>
              <a:t>  if random.randint(0, 1) == 1:</a:t>
            </a:r>
          </a:p>
          <a:p>
            <a:pPr algn="l">
              <a:defRPr sz="3400">
                <a:solidFill>
                  <a:srgbClr val="919191"/>
                </a:solidFill>
                <a:latin typeface="Andale Mono"/>
                <a:ea typeface="Andale Mono"/>
                <a:cs typeface="Andale Mono"/>
                <a:sym typeface="Andale Mono"/>
              </a:defRPr>
            </a:pPr>
            <a:r>
              <a:t>    display.set_pixel(flea[0], flea[1], 0)</a:t>
            </a:r>
          </a:p>
          <a:p>
            <a:pPr algn="l">
              <a:defRPr sz="3400">
                <a:solidFill>
                  <a:srgbClr val="919191"/>
                </a:solidFill>
                <a:latin typeface="Andale Mono"/>
                <a:ea typeface="Andale Mono"/>
                <a:cs typeface="Andale Mono"/>
                <a:sym typeface="Andale Mono"/>
              </a:defRPr>
            </a:pPr>
            <a:r>
              <a:t>    flea[0] += 1</a:t>
            </a:r>
          </a:p>
          <a:p>
            <a:pPr algn="l">
              <a:defRPr sz="3400">
                <a:solidFill>
                  <a:srgbClr val="919191"/>
                </a:solidFill>
                <a:latin typeface="Andale Mono"/>
                <a:ea typeface="Andale Mono"/>
                <a:cs typeface="Andale Mono"/>
                <a:sym typeface="Andale Mono"/>
              </a:defRPr>
            </a:pPr>
            <a:r>
              <a:t>    display.set_pixel(flea[0], flea[1], 9)</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    sleep(500)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2600"/>
        </a:solidFill>
      </p:bgPr>
    </p:bg>
    <p:spTree>
      <p:nvGrpSpPr>
        <p:cNvPr id="1" name=""/>
        <p:cNvGrpSpPr/>
        <p:nvPr/>
      </p:nvGrpSpPr>
      <p:grpSpPr>
        <a:xfrm>
          <a:off x="0" y="0"/>
          <a:ext cx="0" cy="0"/>
          <a:chOff x="0" y="0"/>
          <a:chExt cx="0" cy="0"/>
        </a:xfrm>
      </p:grpSpPr>
      <p:sp>
        <p:nvSpPr>
          <p:cNvPr id="389" name="Error !!!!!"/>
          <p:cNvSpPr txBox="1"/>
          <p:nvPr>
            <p:ph type="title"/>
          </p:nvPr>
        </p:nvSpPr>
        <p:spPr>
          <a:xfrm>
            <a:off x="952499" y="2829832"/>
            <a:ext cx="11099801" cy="4093936"/>
          </a:xfrm>
          <a:prstGeom prst="rect">
            <a:avLst/>
          </a:prstGeom>
        </p:spPr>
        <p:txBody>
          <a:bodyPr/>
          <a:lstStyle>
            <a:lvl1pPr>
              <a:defRPr sz="11900">
                <a:solidFill>
                  <a:srgbClr val="FFFB00"/>
                </a:solidFill>
                <a:latin typeface="Andale Mono"/>
                <a:ea typeface="Andale Mono"/>
                <a:cs typeface="Andale Mono"/>
                <a:sym typeface="Andale Mono"/>
              </a:defRPr>
            </a:lvl1pPr>
          </a:lstStyle>
          <a:p>
            <a:pPr/>
            <a:r>
              <a:t>Error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Who are you?"/>
          <p:cNvSpPr txBox="1"/>
          <p:nvPr>
            <p:ph type="title"/>
          </p:nvPr>
        </p:nvSpPr>
        <p:spPr>
          <a:prstGeom prst="rect">
            <a:avLst/>
          </a:prstGeom>
        </p:spPr>
        <p:txBody>
          <a:bodyPr/>
          <a:lstStyle/>
          <a:p>
            <a:pPr/>
            <a:r>
              <a:t>Who are </a:t>
            </a:r>
            <a:r>
              <a:rPr b="1">
                <a:latin typeface="Helvetica"/>
                <a:ea typeface="Helvetica"/>
                <a:cs typeface="Helvetica"/>
                <a:sym typeface="Helvetica"/>
              </a:rPr>
              <a:t>you</a:t>
            </a:r>
            <a:r>
              <a:t>?</a:t>
            </a:r>
          </a:p>
        </p:txBody>
      </p:sp>
      <p:sp>
        <p:nvSpPr>
          <p:cNvPr id="149" name="The bit everyone hates :)…"/>
          <p:cNvSpPr txBox="1"/>
          <p:nvPr>
            <p:ph type="body" idx="1"/>
          </p:nvPr>
        </p:nvSpPr>
        <p:spPr>
          <a:xfrm>
            <a:off x="952500" y="2609850"/>
            <a:ext cx="11099800" cy="6286500"/>
          </a:xfrm>
          <a:prstGeom prst="rect">
            <a:avLst/>
          </a:prstGeom>
        </p:spPr>
        <p:txBody>
          <a:bodyPr/>
          <a:lstStyle/>
          <a:p>
            <a:pPr marL="444499" indent="-444499">
              <a:defRPr sz="4800"/>
            </a:pPr>
            <a:r>
              <a:t>The bit everyone hates :)</a:t>
            </a:r>
          </a:p>
          <a:p>
            <a:pPr marL="444499" indent="-444499">
              <a:defRPr sz="4800"/>
            </a:pPr>
            <a:r>
              <a:t>Who are you?</a:t>
            </a:r>
          </a:p>
          <a:p>
            <a:pPr marL="444499" indent="-444499">
              <a:defRPr sz="4800"/>
            </a:pPr>
            <a:r>
              <a:t>What do you know already?</a:t>
            </a:r>
          </a:p>
          <a:p>
            <a:pPr marL="444499" indent="-444499">
              <a:defRPr sz="4800"/>
            </a:pPr>
            <a:r>
              <a:t>What are you interested in?</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from microbit import *…"/>
          <p:cNvSpPr txBox="1"/>
          <p:nvPr/>
        </p:nvSpPr>
        <p:spPr>
          <a:xfrm>
            <a:off x="952500" y="1206499"/>
            <a:ext cx="11099801" cy="734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solidFill>
                  <a:srgbClr val="919191"/>
                </a:solidFill>
                <a:latin typeface="Andale Mono"/>
                <a:ea typeface="Andale Mono"/>
                <a:cs typeface="Andale Mono"/>
                <a:sym typeface="Andale Mono"/>
              </a:defRPr>
            </a:pPr>
            <a:r>
              <a:t>from microbit import *</a:t>
            </a:r>
          </a:p>
          <a:p>
            <a:pPr algn="l">
              <a:defRPr sz="3400">
                <a:solidFill>
                  <a:srgbClr val="919191"/>
                </a:solidFill>
                <a:latin typeface="Andale Mono"/>
                <a:ea typeface="Andale Mono"/>
                <a:cs typeface="Andale Mono"/>
                <a:sym typeface="Andale Mono"/>
              </a:defRPr>
            </a:pPr>
            <a:r>
              <a:t>import random</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flea = [0, 0]</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display.set_pixel(flea[0], flea[1], 9)</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for x in range(1, 10):</a:t>
            </a:r>
          </a:p>
          <a:p>
            <a:pPr algn="l">
              <a:defRPr sz="3400">
                <a:solidFill>
                  <a:srgbClr val="919191"/>
                </a:solidFill>
                <a:latin typeface="Andale Mono"/>
                <a:ea typeface="Andale Mono"/>
                <a:cs typeface="Andale Mono"/>
                <a:sym typeface="Andale Mono"/>
              </a:defRPr>
            </a:pPr>
            <a:r>
              <a:t>  if random.randint(0, 1) == 1:</a:t>
            </a:r>
          </a:p>
          <a:p>
            <a:pPr algn="l">
              <a:defRPr sz="3400">
                <a:solidFill>
                  <a:srgbClr val="919191"/>
                </a:solidFill>
                <a:latin typeface="Andale Mono"/>
                <a:ea typeface="Andale Mono"/>
                <a:cs typeface="Andale Mono"/>
                <a:sym typeface="Andale Mono"/>
              </a:defRPr>
            </a:pPr>
            <a:r>
              <a:t>    display.set_pixel(flea[0], flea[1], 0)</a:t>
            </a:r>
          </a:p>
          <a:p>
            <a:pPr algn="l">
              <a:defRPr sz="3400">
                <a:solidFill>
                  <a:srgbClr val="919191"/>
                </a:solidFill>
                <a:latin typeface="Andale Mono"/>
                <a:ea typeface="Andale Mono"/>
                <a:cs typeface="Andale Mono"/>
                <a:sym typeface="Andale Mono"/>
              </a:defRPr>
            </a:pPr>
            <a:r>
              <a:t>    flea[0] += 1</a:t>
            </a:r>
          </a:p>
          <a:p>
            <a:pPr algn="l">
              <a:defRPr sz="3400">
                <a:solidFill>
                  <a:srgbClr val="919191"/>
                </a:solidFill>
                <a:latin typeface="Andale Mono"/>
                <a:ea typeface="Andale Mono"/>
                <a:cs typeface="Andale Mono"/>
                <a:sym typeface="Andale Mono"/>
              </a:defRPr>
            </a:pPr>
            <a:r>
              <a:t>    </a:t>
            </a:r>
            <a:r>
              <a:rPr>
                <a:solidFill>
                  <a:srgbClr val="000000"/>
                </a:solidFill>
              </a:rPr>
              <a:t>flea[0] = min(flea[0], 4) </a:t>
            </a:r>
            <a:r>
              <a:t>     </a:t>
            </a:r>
          </a:p>
          <a:p>
            <a:pPr algn="l">
              <a:defRPr sz="3400">
                <a:solidFill>
                  <a:srgbClr val="919191"/>
                </a:solidFill>
                <a:latin typeface="Andale Mono"/>
                <a:ea typeface="Andale Mono"/>
                <a:cs typeface="Andale Mono"/>
                <a:sym typeface="Andale Mono"/>
              </a:defRPr>
            </a:pPr>
            <a:r>
              <a:t>    display.set_pixel(flea[0], flea[1], 9)</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    sleep(500)  </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from microbit import *…"/>
          <p:cNvSpPr txBox="1"/>
          <p:nvPr/>
        </p:nvSpPr>
        <p:spPr>
          <a:xfrm>
            <a:off x="952500" y="2514599"/>
            <a:ext cx="11099801"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solidFill>
                  <a:srgbClr val="919191"/>
                </a:solidFill>
                <a:latin typeface="Andale Mono"/>
                <a:ea typeface="Andale Mono"/>
                <a:cs typeface="Andale Mono"/>
                <a:sym typeface="Andale Mono"/>
              </a:defRPr>
            </a:pPr>
            <a:r>
              <a:t>from microbit import *</a:t>
            </a:r>
          </a:p>
          <a:p>
            <a:pPr algn="l">
              <a:defRPr sz="3200">
                <a:solidFill>
                  <a:srgbClr val="919191"/>
                </a:solidFill>
                <a:latin typeface="Andale Mono"/>
                <a:ea typeface="Andale Mono"/>
                <a:cs typeface="Andale Mono"/>
                <a:sym typeface="Andale Mono"/>
              </a:defRPr>
            </a:pPr>
            <a:r>
              <a:t>import random</a:t>
            </a:r>
          </a:p>
          <a:p>
            <a:pPr algn="l">
              <a:defRPr sz="3200">
                <a:solidFill>
                  <a:srgbClr val="919191"/>
                </a:solidFill>
                <a:latin typeface="Andale Mono"/>
                <a:ea typeface="Andale Mono"/>
                <a:cs typeface="Andale Mono"/>
                <a:sym typeface="Andale Mono"/>
              </a:defRPr>
            </a:pPr>
          </a:p>
          <a:p>
            <a:pPr algn="l">
              <a:defRPr sz="3200">
                <a:solidFill>
                  <a:srgbClr val="919191"/>
                </a:solidFill>
                <a:latin typeface="Andale Mono"/>
                <a:ea typeface="Andale Mono"/>
                <a:cs typeface="Andale Mono"/>
                <a:sym typeface="Andale Mono"/>
              </a:defRPr>
            </a:pPr>
            <a:r>
              <a:t>flea = [0, 0]</a:t>
            </a:r>
          </a:p>
          <a:p>
            <a:pPr algn="l">
              <a:defRPr sz="3200">
                <a:latin typeface="Andale Mono"/>
                <a:ea typeface="Andale Mono"/>
                <a:cs typeface="Andale Mono"/>
                <a:sym typeface="Andale Mono"/>
              </a:defRPr>
            </a:pPr>
            <a:r>
              <a:t>runners = [ flea ]</a:t>
            </a:r>
          </a:p>
          <a:p>
            <a:pPr algn="l">
              <a:defRPr sz="3200">
                <a:solidFill>
                  <a:srgbClr val="919191"/>
                </a:solidFill>
                <a:latin typeface="Andale Mono"/>
                <a:ea typeface="Andale Mono"/>
                <a:cs typeface="Andale Mono"/>
                <a:sym typeface="Andale Mono"/>
              </a:defRPr>
            </a:pPr>
          </a:p>
          <a:p>
            <a:pPr algn="l">
              <a:defRPr sz="3200">
                <a:latin typeface="Andale Mono"/>
                <a:ea typeface="Andale Mono"/>
                <a:cs typeface="Andale Mono"/>
                <a:sym typeface="Andale Mono"/>
              </a:defRPr>
            </a:pPr>
            <a:r>
              <a:t>for runner in runners:</a:t>
            </a:r>
          </a:p>
          <a:p>
            <a:pPr algn="l">
              <a:defRPr sz="3200">
                <a:latin typeface="Andale Mono"/>
                <a:ea typeface="Andale Mono"/>
                <a:cs typeface="Andale Mono"/>
                <a:sym typeface="Andale Mono"/>
              </a:defRPr>
            </a:pPr>
            <a:r>
              <a:t>  display.set_pixel(runner[0], runner[1], 9)</a:t>
            </a:r>
          </a:p>
          <a:p>
            <a:pPr algn="l">
              <a:defRPr sz="3400">
                <a:solidFill>
                  <a:srgbClr val="919191"/>
                </a:solidFill>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from microbit import *…"/>
          <p:cNvSpPr txBox="1"/>
          <p:nvPr/>
        </p:nvSpPr>
        <p:spPr>
          <a:xfrm>
            <a:off x="952500" y="2654299"/>
            <a:ext cx="11099801" cy="444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400">
                <a:solidFill>
                  <a:srgbClr val="919191"/>
                </a:solidFill>
                <a:latin typeface="Andale Mono"/>
                <a:ea typeface="Andale Mono"/>
                <a:cs typeface="Andale Mono"/>
                <a:sym typeface="Andale Mono"/>
              </a:defRPr>
            </a:pPr>
            <a:r>
              <a:t>for x in range(1, 10):</a:t>
            </a:r>
          </a:p>
          <a:p>
            <a:pPr algn="l">
              <a:defRPr sz="3400">
                <a:solidFill>
                  <a:srgbClr val="919191"/>
                </a:solidFill>
                <a:latin typeface="Andale Mono"/>
                <a:ea typeface="Andale Mono"/>
                <a:cs typeface="Andale Mono"/>
                <a:sym typeface="Andale Mono"/>
              </a:defRPr>
            </a:pPr>
            <a:r>
              <a:t>  </a:t>
            </a:r>
            <a:r>
              <a:rPr>
                <a:solidFill>
                  <a:srgbClr val="000000"/>
                </a:solidFill>
              </a:rPr>
              <a:t>for run in runners:</a:t>
            </a:r>
            <a:endParaRPr>
              <a:solidFill>
                <a:srgbClr val="000000"/>
              </a:solidFill>
            </a:endParaRPr>
          </a:p>
          <a:p>
            <a:pPr algn="l">
              <a:defRPr sz="3400">
                <a:solidFill>
                  <a:srgbClr val="919191"/>
                </a:solidFill>
                <a:latin typeface="Andale Mono"/>
                <a:ea typeface="Andale Mono"/>
                <a:cs typeface="Andale Mono"/>
                <a:sym typeface="Andale Mono"/>
              </a:defRPr>
            </a:pPr>
            <a:r>
              <a:t>    if random.randint(0, 1) == 1:</a:t>
            </a:r>
          </a:p>
          <a:p>
            <a:pPr algn="l">
              <a:defRPr sz="3400">
                <a:solidFill>
                  <a:srgbClr val="919191"/>
                </a:solidFill>
                <a:latin typeface="Andale Mono"/>
                <a:ea typeface="Andale Mono"/>
                <a:cs typeface="Andale Mono"/>
                <a:sym typeface="Andale Mono"/>
              </a:defRPr>
            </a:pPr>
            <a:r>
              <a:t>      </a:t>
            </a:r>
            <a:r>
              <a:rPr>
                <a:solidFill>
                  <a:srgbClr val="000000"/>
                </a:solidFill>
              </a:rPr>
              <a:t>display.set_pixel(run[0], run[1], 0)</a:t>
            </a:r>
            <a:endParaRPr>
              <a:solidFill>
                <a:srgbClr val="000000"/>
              </a:solidFill>
            </a:endParaRPr>
          </a:p>
          <a:p>
            <a:pPr algn="l">
              <a:defRPr sz="3400">
                <a:latin typeface="Andale Mono"/>
                <a:ea typeface="Andale Mono"/>
                <a:cs typeface="Andale Mono"/>
                <a:sym typeface="Andale Mono"/>
              </a:defRPr>
            </a:pPr>
            <a:r>
              <a:t>      run[0] += 1</a:t>
            </a:r>
          </a:p>
          <a:p>
            <a:pPr algn="l">
              <a:defRPr sz="3400">
                <a:latin typeface="Andale Mono"/>
                <a:ea typeface="Andale Mono"/>
                <a:cs typeface="Andale Mono"/>
                <a:sym typeface="Andale Mono"/>
              </a:defRPr>
            </a:pPr>
            <a:r>
              <a:t>      run[0] = min(run[0], 4)      </a:t>
            </a:r>
          </a:p>
          <a:p>
            <a:pPr algn="l">
              <a:defRPr sz="3400">
                <a:latin typeface="Andale Mono"/>
                <a:ea typeface="Andale Mono"/>
                <a:cs typeface="Andale Mono"/>
                <a:sym typeface="Andale Mono"/>
              </a:defRPr>
            </a:pPr>
            <a:r>
              <a:t>      display.set_pixel(run[0], run[1], 9)</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    sleep(500)  </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from microbit import *…"/>
          <p:cNvSpPr txBox="1"/>
          <p:nvPr/>
        </p:nvSpPr>
        <p:spPr>
          <a:xfrm>
            <a:off x="952500" y="2057399"/>
            <a:ext cx="11099801" cy="563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solidFill>
                  <a:srgbClr val="919191"/>
                </a:solidFill>
                <a:latin typeface="Andale Mono"/>
                <a:ea typeface="Andale Mono"/>
                <a:cs typeface="Andale Mono"/>
                <a:sym typeface="Andale Mono"/>
              </a:defRPr>
            </a:pPr>
          </a:p>
          <a:p>
            <a:pPr algn="l">
              <a:defRPr sz="3200">
                <a:solidFill>
                  <a:srgbClr val="919191"/>
                </a:solidFill>
                <a:latin typeface="Andale Mono"/>
                <a:ea typeface="Andale Mono"/>
                <a:cs typeface="Andale Mono"/>
                <a:sym typeface="Andale Mono"/>
              </a:defRPr>
            </a:pPr>
            <a:r>
              <a:t>#flea = [0, 0]</a:t>
            </a:r>
          </a:p>
          <a:p>
            <a:pPr algn="l">
              <a:defRPr sz="3200">
                <a:solidFill>
                  <a:srgbClr val="919191"/>
                </a:solidFill>
                <a:latin typeface="Andale Mono"/>
                <a:ea typeface="Andale Mono"/>
                <a:cs typeface="Andale Mono"/>
                <a:sym typeface="Andale Mono"/>
              </a:defRPr>
            </a:pPr>
          </a:p>
          <a:p>
            <a:pPr algn="l">
              <a:defRPr sz="3200">
                <a:latin typeface="Andale Mono"/>
                <a:ea typeface="Andale Mono"/>
                <a:cs typeface="Andale Mono"/>
                <a:sym typeface="Andale Mono"/>
              </a:defRPr>
            </a:pPr>
            <a:r>
              <a:t>alice = [0, 0]</a:t>
            </a:r>
          </a:p>
          <a:p>
            <a:pPr algn="l">
              <a:defRPr sz="3200">
                <a:latin typeface="Andale Mono"/>
                <a:ea typeface="Andale Mono"/>
                <a:cs typeface="Andale Mono"/>
                <a:sym typeface="Andale Mono"/>
              </a:defRPr>
            </a:pPr>
            <a:r>
              <a:t>bob = [0, 1]</a:t>
            </a:r>
          </a:p>
          <a:p>
            <a:pPr algn="l">
              <a:defRPr sz="3200">
                <a:latin typeface="Andale Mono"/>
                <a:ea typeface="Andale Mono"/>
                <a:cs typeface="Andale Mono"/>
                <a:sym typeface="Andale Mono"/>
              </a:defRPr>
            </a:pPr>
            <a:r>
              <a:t>carol = [0, 2]</a:t>
            </a:r>
          </a:p>
          <a:p>
            <a:pPr algn="l">
              <a:defRPr sz="3200">
                <a:latin typeface="Andale Mono"/>
                <a:ea typeface="Andale Mono"/>
                <a:cs typeface="Andale Mono"/>
                <a:sym typeface="Andale Mono"/>
              </a:defRPr>
            </a:pPr>
            <a:r>
              <a:t>dave = [0, 3]</a:t>
            </a:r>
          </a:p>
          <a:p>
            <a:pPr algn="l">
              <a:defRPr sz="3200">
                <a:latin typeface="Andale Mono"/>
                <a:ea typeface="Andale Mono"/>
                <a:cs typeface="Andale Mono"/>
                <a:sym typeface="Andale Mono"/>
              </a:defRPr>
            </a:pPr>
            <a:r>
              <a:t>eleanour = [0, 4]</a:t>
            </a:r>
          </a:p>
          <a:p>
            <a:pPr algn="l">
              <a:defRPr sz="3200">
                <a:latin typeface="Andale Mono"/>
                <a:ea typeface="Andale Mono"/>
                <a:cs typeface="Andale Mono"/>
                <a:sym typeface="Andale Mono"/>
              </a:defRPr>
            </a:pPr>
            <a:r>
              <a:t>runners = [alice, bob, carol, dave, eleanour]</a:t>
            </a:r>
          </a:p>
          <a:p>
            <a:pPr algn="l">
              <a:defRPr sz="32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9" name="16KAN2rl_4963.jpg" descr="16KAN2rl_4963.jpg"/>
          <p:cNvPicPr>
            <a:picLocks noChangeAspect="1"/>
          </p:cNvPicPr>
          <p:nvPr/>
        </p:nvPicPr>
        <p:blipFill>
          <a:blip r:embed="rId3">
            <a:alphaModFix amt="50449"/>
            <a:extLst/>
          </a:blip>
          <a:stretch>
            <a:fillRect/>
          </a:stretch>
        </p:blipFill>
        <p:spPr>
          <a:xfrm>
            <a:off x="-2179717" y="-4562"/>
            <a:ext cx="17364234" cy="9762724"/>
          </a:xfrm>
          <a:prstGeom prst="rect">
            <a:avLst/>
          </a:prstGeom>
          <a:ln w="12700">
            <a:miter lim="400000"/>
          </a:ln>
        </p:spPr>
      </p:pic>
      <p:sp>
        <p:nvSpPr>
          <p:cNvPr id="410" name="Cheating?"/>
          <p:cNvSpPr txBox="1"/>
          <p:nvPr/>
        </p:nvSpPr>
        <p:spPr>
          <a:xfrm>
            <a:off x="4957644" y="1458282"/>
            <a:ext cx="7059169"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vl1pPr>
          </a:lstStyle>
          <a:p>
            <a:pPr/>
            <a:r>
              <a:t>Cheating?</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from microbit import *…"/>
          <p:cNvSpPr txBox="1"/>
          <p:nvPr/>
        </p:nvSpPr>
        <p:spPr>
          <a:xfrm>
            <a:off x="952500" y="2031999"/>
            <a:ext cx="11099801"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200">
                <a:latin typeface="Andale Mono"/>
                <a:ea typeface="Andale Mono"/>
                <a:cs typeface="Andale Mono"/>
                <a:sym typeface="Andale Mono"/>
              </a:defRPr>
            </a:pPr>
            <a:r>
              <a:t>alice = [0, 0, 1]</a:t>
            </a:r>
          </a:p>
          <a:p>
            <a:pPr algn="l">
              <a:defRPr sz="3200">
                <a:latin typeface="Andale Mono"/>
                <a:ea typeface="Andale Mono"/>
                <a:cs typeface="Andale Mono"/>
                <a:sym typeface="Andale Mono"/>
              </a:defRPr>
            </a:pPr>
            <a:r>
              <a:t>bob = [0, 1, 5]</a:t>
            </a:r>
          </a:p>
          <a:p>
            <a:pPr algn="l">
              <a:defRPr sz="3200">
                <a:latin typeface="Andale Mono"/>
                <a:ea typeface="Andale Mono"/>
                <a:cs typeface="Andale Mono"/>
                <a:sym typeface="Andale Mono"/>
              </a:defRPr>
            </a:pPr>
            <a:r>
              <a:t>carol = [0, 2, 10]</a:t>
            </a:r>
          </a:p>
          <a:p>
            <a:pPr algn="l">
              <a:defRPr sz="3200">
                <a:latin typeface="Andale Mono"/>
                <a:ea typeface="Andale Mono"/>
                <a:cs typeface="Andale Mono"/>
                <a:sym typeface="Andale Mono"/>
              </a:defRPr>
            </a:pPr>
            <a:r>
              <a:t>dave = [0, 3, 6]</a:t>
            </a:r>
          </a:p>
          <a:p>
            <a:pPr algn="l">
              <a:defRPr sz="3200">
                <a:latin typeface="Andale Mono"/>
                <a:ea typeface="Andale Mono"/>
                <a:cs typeface="Andale Mono"/>
                <a:sym typeface="Andale Mono"/>
              </a:defRPr>
            </a:pPr>
            <a:r>
              <a:t>eleanour = [0, 4, 9]</a:t>
            </a:r>
          </a:p>
          <a:p>
            <a:pPr algn="l">
              <a:defRPr sz="3200">
                <a:latin typeface="Andale Mono"/>
                <a:ea typeface="Andale Mono"/>
                <a:cs typeface="Andale Mono"/>
                <a:sym typeface="Andale Mono"/>
              </a:defRPr>
            </a:pPr>
          </a:p>
          <a:p>
            <a:pPr algn="l">
              <a:defRPr sz="3200">
                <a:latin typeface="Andale Mono"/>
                <a:ea typeface="Andale Mono"/>
                <a:cs typeface="Andale Mono"/>
                <a:sym typeface="Andale Mono"/>
              </a:defRPr>
            </a:pPr>
            <a:r>
              <a:t>..</a:t>
            </a:r>
          </a:p>
          <a:p>
            <a:pPr algn="l">
              <a:defRPr sz="3200">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r>
              <a:t>  </a:t>
            </a:r>
            <a:r>
              <a:rPr>
                <a:solidFill>
                  <a:srgbClr val="000000"/>
                </a:solidFill>
              </a:rPr>
              <a:t>if random.randint(0, run[2]) == 1:</a:t>
            </a:r>
          </a:p>
          <a:p>
            <a:pPr algn="l">
              <a:defRPr sz="3400">
                <a:solidFill>
                  <a:srgbClr val="919191"/>
                </a:solidFill>
                <a:latin typeface="Andale Mono"/>
                <a:ea typeface="Andale Mono"/>
                <a:cs typeface="Andale Mono"/>
                <a:sym typeface="Andale Mono"/>
              </a:defRPr>
            </a:pPr>
          </a:p>
          <a:p>
            <a:pPr algn="l">
              <a:defRPr sz="3400">
                <a:solidFill>
                  <a:srgbClr val="919191"/>
                </a:solidFill>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8" name="16KAN2rl_4963.jpg" descr="16KAN2rl_4963.jpg"/>
          <p:cNvPicPr>
            <a:picLocks noChangeAspect="1"/>
          </p:cNvPicPr>
          <p:nvPr/>
        </p:nvPicPr>
        <p:blipFill>
          <a:blip r:embed="rId3">
            <a:alphaModFix amt="50449"/>
            <a:extLst/>
          </a:blip>
          <a:stretch>
            <a:fillRect/>
          </a:stretch>
        </p:blipFill>
        <p:spPr>
          <a:xfrm>
            <a:off x="-2179717" y="-4562"/>
            <a:ext cx="17364234" cy="9762724"/>
          </a:xfrm>
          <a:prstGeom prst="rect">
            <a:avLst/>
          </a:prstGeom>
          <a:ln w="12700">
            <a:miter lim="400000"/>
          </a:ln>
        </p:spPr>
      </p:pic>
      <p:sp>
        <p:nvSpPr>
          <p:cNvPr id="419" name="What else?"/>
          <p:cNvSpPr txBox="1"/>
          <p:nvPr/>
        </p:nvSpPr>
        <p:spPr>
          <a:xfrm>
            <a:off x="4703136" y="1458282"/>
            <a:ext cx="7568185" cy="193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vl1pPr>
          </a:lstStyle>
          <a:p>
            <a:pPr/>
            <a:r>
              <a:t>What else?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Tuesday"/>
          <p:cNvSpPr txBox="1"/>
          <p:nvPr>
            <p:ph type="ctrTitle"/>
          </p:nvPr>
        </p:nvSpPr>
        <p:spPr>
          <a:xfrm>
            <a:off x="1270000" y="850720"/>
            <a:ext cx="10705859" cy="7835776"/>
          </a:xfrm>
          <a:prstGeom prst="rect">
            <a:avLst/>
          </a:prstGeom>
        </p:spPr>
        <p:txBody>
          <a:bodyPr/>
          <a:lstStyle/>
          <a:p>
            <a:pPr algn="l" defTabSz="549148">
              <a:defRPr sz="16920">
                <a:solidFill>
                  <a:srgbClr val="FF0063"/>
                </a:solidFill>
                <a:latin typeface="Yanone Kaffeesatz"/>
                <a:ea typeface="Yanone Kaffeesatz"/>
                <a:cs typeface="Yanone Kaffeesatz"/>
                <a:sym typeface="Yanone Kaffeesatz"/>
              </a:defRPr>
            </a:pPr>
            <a:r>
              <a:t>Tuesday </a:t>
            </a:r>
          </a:p>
          <a:p>
            <a:pPr algn="l" defTabSz="549148">
              <a:defRPr sz="16920">
                <a:solidFill>
                  <a:srgbClr val="FF0063"/>
                </a:solidFill>
                <a:latin typeface="Yanone Kaffeesatz"/>
                <a:ea typeface="Yanone Kaffeesatz"/>
                <a:cs typeface="Yanone Kaffeesatz"/>
                <a:sym typeface="Yanone Kaffeesatz"/>
              </a:defRPr>
            </a:pPr>
          </a:p>
        </p:txBody>
      </p:sp>
      <p:pic>
        <p:nvPicPr>
          <p:cNvPr id="424" name="1200x630bb.jpg" descr="1200x630bb.jpg"/>
          <p:cNvPicPr>
            <a:picLocks noChangeAspect="1"/>
          </p:cNvPicPr>
          <p:nvPr/>
        </p:nvPicPr>
        <p:blipFill>
          <a:blip r:embed="rId3">
            <a:alphaModFix amt="50072"/>
            <a:extLst/>
          </a:blip>
          <a:stretch>
            <a:fillRect/>
          </a:stretch>
        </p:blipFill>
        <p:spPr>
          <a:xfrm>
            <a:off x="5082217" y="4282319"/>
            <a:ext cx="8001001" cy="800100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28" name="Functions"/>
          <p:cNvSpPr txBox="1"/>
          <p:nvPr>
            <p:ph type="title"/>
          </p:nvPr>
        </p:nvSpPr>
        <p:spPr>
          <a:prstGeom prst="rect">
            <a:avLst/>
          </a:prstGeom>
        </p:spPr>
        <p:txBody>
          <a:bodyPr/>
          <a:lstStyle/>
          <a:p>
            <a:pPr/>
            <a:r>
              <a:t>Functions</a:t>
            </a:r>
          </a:p>
        </p:txBody>
      </p:sp>
      <p:sp>
        <p:nvSpPr>
          <p:cNvPr id="429" name="from microbit import *…"/>
          <p:cNvSpPr txBox="1"/>
          <p:nvPr/>
        </p:nvSpPr>
        <p:spPr>
          <a:xfrm>
            <a:off x="1147085" y="3520243"/>
            <a:ext cx="11099801" cy="490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display.scroll(‘hi’)</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a:t>
            </a:r>
          </a:p>
          <a:p>
            <a:pPr algn="l">
              <a:defRPr sz="4800">
                <a:latin typeface="Andale Mono"/>
                <a:ea typeface="Andale Mono"/>
                <a:cs typeface="Andale Mono"/>
                <a:sym typeface="Andale Mono"/>
              </a:defRPr>
            </a:pPr>
          </a:p>
          <a:p>
            <a:pPr algn="l">
              <a:defRPr sz="4800">
                <a:latin typeface="Andale Mono"/>
                <a:ea typeface="Andale Mono"/>
                <a:cs typeface="Andale Mono"/>
                <a:sym typeface="Andale Mono"/>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3" name="Functions"/>
          <p:cNvSpPr txBox="1"/>
          <p:nvPr>
            <p:ph type="title"/>
          </p:nvPr>
        </p:nvSpPr>
        <p:spPr>
          <a:prstGeom prst="rect">
            <a:avLst/>
          </a:prstGeom>
        </p:spPr>
        <p:txBody>
          <a:bodyPr/>
          <a:lstStyle/>
          <a:p>
            <a:pPr/>
            <a:r>
              <a:t>Functions</a:t>
            </a:r>
          </a:p>
        </p:txBody>
      </p:sp>
      <p:sp>
        <p:nvSpPr>
          <p:cNvPr id="434"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say_something(message):</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display.scroll(message)</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t>say_something(‘hey’)</a:t>
            </a:r>
          </a:p>
          <a:p>
            <a:pPr algn="l">
              <a:defRPr sz="4800">
                <a:latin typeface="Andale Mono"/>
                <a:ea typeface="Andale Mono"/>
                <a:cs typeface="Andale Mono"/>
                <a:sym typeface="Andale Mono"/>
              </a:defRPr>
            </a:pPr>
            <a:r>
              <a:t>say_something(‘hi’)</a:t>
            </a:r>
          </a:p>
          <a:p>
            <a:pPr algn="l">
              <a:defRPr sz="4800">
                <a:latin typeface="Andale Mono"/>
                <a:ea typeface="Andale Mono"/>
                <a:cs typeface="Andale Mono"/>
                <a:sym typeface="Andale Mono"/>
              </a:defRPr>
            </a:pPr>
            <a:r>
              <a:t>say_something(‘hello’)</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micro:bit?"/>
          <p:cNvSpPr txBox="1"/>
          <p:nvPr>
            <p:ph type="ctrTitle"/>
          </p:nvPr>
        </p:nvSpPr>
        <p:spPr>
          <a:xfrm>
            <a:off x="1270000" y="3326736"/>
            <a:ext cx="10464800" cy="3100128"/>
          </a:xfrm>
          <a:prstGeom prst="rect">
            <a:avLst/>
          </a:prstGeom>
        </p:spPr>
        <p:txBody>
          <a:bodyPr/>
          <a:lstStyle>
            <a:lvl1pPr>
              <a:defRPr sz="18000">
                <a:solidFill>
                  <a:srgbClr val="FF0063"/>
                </a:solidFill>
                <a:latin typeface="Yanone Kaffeesatz"/>
                <a:ea typeface="Yanone Kaffeesatz"/>
                <a:cs typeface="Yanone Kaffeesatz"/>
                <a:sym typeface="Yanone Kaffeesatz"/>
              </a:defRPr>
            </a:lvl1pPr>
          </a:lstStyle>
          <a:p>
            <a:pPr/>
            <a:r>
              <a:t>micro:bit?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8" name="Functions"/>
          <p:cNvSpPr txBox="1"/>
          <p:nvPr>
            <p:ph type="title"/>
          </p:nvPr>
        </p:nvSpPr>
        <p:spPr>
          <a:prstGeom prst="rect">
            <a:avLst/>
          </a:prstGeom>
        </p:spPr>
        <p:txBody>
          <a:bodyPr/>
          <a:lstStyle/>
          <a:p>
            <a:pPr/>
            <a:r>
              <a:t>Functions</a:t>
            </a:r>
          </a:p>
        </p:txBody>
      </p:sp>
      <p:sp>
        <p:nvSpPr>
          <p:cNvPr id="439" name="from microbit import *…"/>
          <p:cNvSpPr txBox="1"/>
          <p:nvPr/>
        </p:nvSpPr>
        <p:spPr>
          <a:xfrm>
            <a:off x="952500" y="3546941"/>
            <a:ext cx="11099801" cy="421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solidFill>
                  <a:srgbClr val="FF0063"/>
                </a:solidFill>
                <a:latin typeface="Andale Mono"/>
                <a:ea typeface="Andale Mono"/>
                <a:cs typeface="Andale Mono"/>
                <a:sym typeface="Andale Mono"/>
              </a:defRPr>
            </a:pPr>
            <a:r>
              <a:t>def </a:t>
            </a:r>
            <a:r>
              <a:rPr>
                <a:solidFill>
                  <a:srgbClr val="000000"/>
                </a:solidFill>
              </a:rPr>
              <a:t>is_it_bob(name):</a:t>
            </a:r>
            <a:endParaRPr>
              <a:solidFill>
                <a:srgbClr val="000000"/>
              </a:solidFill>
            </a:endParaRPr>
          </a:p>
          <a:p>
            <a:pPr lvl="1" indent="0" algn="l">
              <a:defRPr sz="4800">
                <a:solidFill>
                  <a:srgbClr val="FF0063"/>
                </a:solidFill>
                <a:latin typeface="Andale Mono"/>
                <a:ea typeface="Andale Mono"/>
                <a:cs typeface="Andale Mono"/>
                <a:sym typeface="Andale Mono"/>
              </a:defRPr>
            </a:pPr>
            <a:r>
              <a:rPr>
                <a:solidFill>
                  <a:srgbClr val="000000"/>
                </a:solidFill>
              </a:rPr>
              <a:t>   return name == “bob”</a:t>
            </a:r>
          </a:p>
          <a:p>
            <a:pPr algn="l">
              <a:defRPr sz="4800">
                <a:latin typeface="Andale Mono"/>
                <a:ea typeface="Andale Mono"/>
                <a:cs typeface="Andale Mono"/>
                <a:sym typeface="Andale Mono"/>
              </a:defRPr>
            </a:pPr>
            <a:r>
              <a:t> </a:t>
            </a:r>
          </a:p>
          <a:p>
            <a:pPr algn="l">
              <a:defRPr sz="4800">
                <a:latin typeface="Andale Mono"/>
                <a:ea typeface="Andale Mono"/>
                <a:cs typeface="Andale Mono"/>
                <a:sym typeface="Andale Mono"/>
              </a:defRPr>
            </a:pPr>
            <a:r>
              <a:rPr>
                <a:solidFill>
                  <a:srgbClr val="FF0063"/>
                </a:solidFill>
              </a:rPr>
              <a:t>if</a:t>
            </a:r>
            <a:r>
              <a:t> is_it_bob(person_name):</a:t>
            </a:r>
          </a:p>
          <a:p>
            <a:pPr algn="l">
              <a:defRPr sz="4800">
                <a:latin typeface="Andale Mono"/>
                <a:ea typeface="Andale Mono"/>
                <a:cs typeface="Andale Mono"/>
                <a:sym typeface="Andale Mono"/>
              </a:defRPr>
            </a:pPr>
            <a:r>
              <a:t>   display.scroll(‘hi bob’)</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7" name="Introducing the BBC microbit - BBC Make It Digital.mp4" descr="Introducing the BBC microbit - BBC Make It Digita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72801" y="1260150"/>
            <a:ext cx="12859198" cy="72333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0889999" fill="hold"/>
                                        <p:tgtEl>
                                          <p:spTgt spid="1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A “Real” Machine"/>
          <p:cNvSpPr txBox="1"/>
          <p:nvPr>
            <p:ph type="title"/>
          </p:nvPr>
        </p:nvSpPr>
        <p:spPr>
          <a:prstGeom prst="rect">
            <a:avLst/>
          </a:prstGeom>
        </p:spPr>
        <p:txBody>
          <a:bodyPr/>
          <a:lstStyle/>
          <a:p>
            <a:pPr/>
            <a:r>
              <a:t>A “Real” Machine</a:t>
            </a:r>
          </a:p>
        </p:txBody>
      </p:sp>
      <p:sp>
        <p:nvSpPr>
          <p:cNvPr id="162" name="Tiny computer…"/>
          <p:cNvSpPr txBox="1"/>
          <p:nvPr>
            <p:ph type="body" idx="1"/>
          </p:nvPr>
        </p:nvSpPr>
        <p:spPr>
          <a:xfrm>
            <a:off x="952500" y="2609850"/>
            <a:ext cx="11099800" cy="6286500"/>
          </a:xfrm>
          <a:prstGeom prst="rect">
            <a:avLst/>
          </a:prstGeom>
        </p:spPr>
        <p:txBody>
          <a:bodyPr/>
          <a:lstStyle/>
          <a:p>
            <a:pPr/>
            <a:r>
              <a:t>Tiny computer </a:t>
            </a:r>
          </a:p>
          <a:p>
            <a:pPr/>
            <a:r>
              <a:t>Cheap &amp; Robust</a:t>
            </a:r>
          </a:p>
          <a:p>
            <a:pPr/>
            <a:r>
              <a:t>Choice of programming languages</a:t>
            </a:r>
          </a:p>
          <a:p>
            <a:pPr/>
            <a:r>
              <a:t>USB or battery powered</a:t>
            </a:r>
          </a:p>
          <a:p>
            <a:pPr/>
            <a:r>
              <a:t>Easy to get started</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